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57" r:id="rId3"/>
    <p:sldId id="259" r:id="rId4"/>
    <p:sldId id="260" r:id="rId5"/>
    <p:sldId id="261" r:id="rId6"/>
    <p:sldId id="262" r:id="rId7"/>
    <p:sldId id="283" r:id="rId8"/>
    <p:sldId id="268" r:id="rId9"/>
    <p:sldId id="270" r:id="rId10"/>
    <p:sldId id="263" r:id="rId11"/>
    <p:sldId id="264" r:id="rId12"/>
    <p:sldId id="274" r:id="rId13"/>
    <p:sldId id="285" r:id="rId14"/>
    <p:sldId id="273" r:id="rId15"/>
    <p:sldId id="275" r:id="rId16"/>
    <p:sldId id="276" r:id="rId17"/>
    <p:sldId id="277" r:id="rId18"/>
    <p:sldId id="279" r:id="rId19"/>
    <p:sldId id="280" r:id="rId20"/>
    <p:sldId id="281"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7" autoAdjust="0"/>
    <p:restoredTop sz="94660"/>
  </p:normalViewPr>
  <p:slideViewPr>
    <p:cSldViewPr snapToGrid="0">
      <p:cViewPr varScale="1">
        <p:scale>
          <a:sx n="92" d="100"/>
          <a:sy n="92" d="100"/>
        </p:scale>
        <p:origin x="76" y="116"/>
      </p:cViewPr>
      <p:guideLst>
        <p:guide orient="horz" pos="2160"/>
        <p:guide pos="3840"/>
      </p:guideLst>
    </p:cSldViewPr>
  </p:slideViewPr>
  <p:notesTextViewPr>
    <p:cViewPr>
      <p:scale>
        <a:sx n="1" d="1"/>
        <a:sy n="1" d="1"/>
      </p:scale>
      <p:origin x="0" y="0"/>
    </p:cViewPr>
  </p:notesTextViewPr>
  <p:sorterViewPr>
    <p:cViewPr>
      <p:scale>
        <a:sx n="100" d="100"/>
        <a:sy n="100" d="100"/>
      </p:scale>
      <p:origin x="0" y="33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la Jwad" userId="da1c8abdb5131450" providerId="LiveId" clId="{E5FE4245-E12D-4578-99BF-ABEEC73B04D6}"/>
    <pc:docChg chg="undo custSel modSld">
      <pc:chgData name="Aula Jwad" userId="da1c8abdb5131450" providerId="LiveId" clId="{E5FE4245-E12D-4578-99BF-ABEEC73B04D6}" dt="2023-02-25T09:36:29.881" v="468" actId="20577"/>
      <pc:docMkLst>
        <pc:docMk/>
      </pc:docMkLst>
      <pc:sldChg chg="modSp mod">
        <pc:chgData name="Aula Jwad" userId="da1c8abdb5131450" providerId="LiveId" clId="{E5FE4245-E12D-4578-99BF-ABEEC73B04D6}" dt="2023-02-25T08:50:56.905" v="31" actId="20577"/>
        <pc:sldMkLst>
          <pc:docMk/>
          <pc:sldMk cId="793565695" sldId="257"/>
        </pc:sldMkLst>
        <pc:spChg chg="mod">
          <ac:chgData name="Aula Jwad" userId="da1c8abdb5131450" providerId="LiveId" clId="{E5FE4245-E12D-4578-99BF-ABEEC73B04D6}" dt="2023-02-25T08:50:56.905" v="31" actId="20577"/>
          <ac:spMkLst>
            <pc:docMk/>
            <pc:sldMk cId="793565695" sldId="257"/>
            <ac:spMk id="3" creationId="{00000000-0000-0000-0000-000000000000}"/>
          </ac:spMkLst>
        </pc:spChg>
      </pc:sldChg>
      <pc:sldChg chg="modSp mod">
        <pc:chgData name="Aula Jwad" userId="da1c8abdb5131450" providerId="LiveId" clId="{E5FE4245-E12D-4578-99BF-ABEEC73B04D6}" dt="2023-02-25T08:37:07.389" v="16" actId="20577"/>
        <pc:sldMkLst>
          <pc:docMk/>
          <pc:sldMk cId="249799684" sldId="258"/>
        </pc:sldMkLst>
        <pc:spChg chg="mod">
          <ac:chgData name="Aula Jwad" userId="da1c8abdb5131450" providerId="LiveId" clId="{E5FE4245-E12D-4578-99BF-ABEEC73B04D6}" dt="2023-02-25T08:37:07.389" v="16" actId="20577"/>
          <ac:spMkLst>
            <pc:docMk/>
            <pc:sldMk cId="249799684" sldId="258"/>
            <ac:spMk id="2" creationId="{00000000-0000-0000-0000-000000000000}"/>
          </ac:spMkLst>
        </pc:spChg>
      </pc:sldChg>
      <pc:sldChg chg="modSp mod">
        <pc:chgData name="Aula Jwad" userId="da1c8abdb5131450" providerId="LiveId" clId="{E5FE4245-E12D-4578-99BF-ABEEC73B04D6}" dt="2023-02-25T09:26:03.993" v="287" actId="13900"/>
        <pc:sldMkLst>
          <pc:docMk/>
          <pc:sldMk cId="2396676120" sldId="259"/>
        </pc:sldMkLst>
        <pc:spChg chg="mod">
          <ac:chgData name="Aula Jwad" userId="da1c8abdb5131450" providerId="LiveId" clId="{E5FE4245-E12D-4578-99BF-ABEEC73B04D6}" dt="2023-02-25T09:26:03.993" v="287" actId="13900"/>
          <ac:spMkLst>
            <pc:docMk/>
            <pc:sldMk cId="2396676120" sldId="259"/>
            <ac:spMk id="3" creationId="{00000000-0000-0000-0000-000000000000}"/>
          </ac:spMkLst>
        </pc:spChg>
      </pc:sldChg>
      <pc:sldChg chg="modSp mod">
        <pc:chgData name="Aula Jwad" userId="da1c8abdb5131450" providerId="LiveId" clId="{E5FE4245-E12D-4578-99BF-ABEEC73B04D6}" dt="2023-02-25T09:27:06.365" v="288" actId="13900"/>
        <pc:sldMkLst>
          <pc:docMk/>
          <pc:sldMk cId="4231385012" sldId="260"/>
        </pc:sldMkLst>
        <pc:spChg chg="mod">
          <ac:chgData name="Aula Jwad" userId="da1c8abdb5131450" providerId="LiveId" clId="{E5FE4245-E12D-4578-99BF-ABEEC73B04D6}" dt="2023-02-25T09:27:06.365" v="288" actId="13900"/>
          <ac:spMkLst>
            <pc:docMk/>
            <pc:sldMk cId="4231385012" sldId="260"/>
            <ac:spMk id="3" creationId="{00000000-0000-0000-0000-000000000000}"/>
          </ac:spMkLst>
        </pc:spChg>
        <pc:picChg chg="mod">
          <ac:chgData name="Aula Jwad" userId="da1c8abdb5131450" providerId="LiveId" clId="{E5FE4245-E12D-4578-99BF-ABEEC73B04D6}" dt="2023-02-25T08:58:52.905" v="60" actId="1076"/>
          <ac:picMkLst>
            <pc:docMk/>
            <pc:sldMk cId="4231385012" sldId="260"/>
            <ac:picMk id="7" creationId="{00000000-0000-0000-0000-000000000000}"/>
          </ac:picMkLst>
        </pc:picChg>
      </pc:sldChg>
      <pc:sldChg chg="modSp mod">
        <pc:chgData name="Aula Jwad" userId="da1c8abdb5131450" providerId="LiveId" clId="{E5FE4245-E12D-4578-99BF-ABEEC73B04D6}" dt="2023-02-25T09:02:22.548" v="85" actId="20577"/>
        <pc:sldMkLst>
          <pc:docMk/>
          <pc:sldMk cId="3246831182" sldId="261"/>
        </pc:sldMkLst>
        <pc:spChg chg="mod">
          <ac:chgData name="Aula Jwad" userId="da1c8abdb5131450" providerId="LiveId" clId="{E5FE4245-E12D-4578-99BF-ABEEC73B04D6}" dt="2023-02-25T09:00:32.633" v="64" actId="14100"/>
          <ac:spMkLst>
            <pc:docMk/>
            <pc:sldMk cId="3246831182" sldId="261"/>
            <ac:spMk id="2" creationId="{00000000-0000-0000-0000-000000000000}"/>
          </ac:spMkLst>
        </pc:spChg>
        <pc:spChg chg="mod">
          <ac:chgData name="Aula Jwad" userId="da1c8abdb5131450" providerId="LiveId" clId="{E5FE4245-E12D-4578-99BF-ABEEC73B04D6}" dt="2023-02-25T09:02:22.548" v="85" actId="20577"/>
          <ac:spMkLst>
            <pc:docMk/>
            <pc:sldMk cId="3246831182" sldId="261"/>
            <ac:spMk id="3" creationId="{00000000-0000-0000-0000-000000000000}"/>
          </ac:spMkLst>
        </pc:spChg>
        <pc:picChg chg="mod">
          <ac:chgData name="Aula Jwad" userId="da1c8abdb5131450" providerId="LiveId" clId="{E5FE4245-E12D-4578-99BF-ABEEC73B04D6}" dt="2023-02-25T09:02:11.322" v="74" actId="14100"/>
          <ac:picMkLst>
            <pc:docMk/>
            <pc:sldMk cId="3246831182" sldId="261"/>
            <ac:picMk id="4" creationId="{00000000-0000-0000-0000-000000000000}"/>
          </ac:picMkLst>
        </pc:picChg>
      </pc:sldChg>
      <pc:sldChg chg="modSp mod modNotesTx">
        <pc:chgData name="Aula Jwad" userId="da1c8abdb5131450" providerId="LiveId" clId="{E5FE4245-E12D-4578-99BF-ABEEC73B04D6}" dt="2023-02-25T09:32:39.480" v="441" actId="20577"/>
        <pc:sldMkLst>
          <pc:docMk/>
          <pc:sldMk cId="487503358" sldId="262"/>
        </pc:sldMkLst>
        <pc:spChg chg="mod">
          <ac:chgData name="Aula Jwad" userId="da1c8abdb5131450" providerId="LiveId" clId="{E5FE4245-E12D-4578-99BF-ABEEC73B04D6}" dt="2023-02-25T09:32:39.480" v="441" actId="20577"/>
          <ac:spMkLst>
            <pc:docMk/>
            <pc:sldMk cId="487503358" sldId="262"/>
            <ac:spMk id="3" creationId="{00000000-0000-0000-0000-000000000000}"/>
          </ac:spMkLst>
        </pc:spChg>
      </pc:sldChg>
      <pc:sldChg chg="modSp mod">
        <pc:chgData name="Aula Jwad" userId="da1c8abdb5131450" providerId="LiveId" clId="{E5FE4245-E12D-4578-99BF-ABEEC73B04D6}" dt="2023-02-25T09:36:29.881" v="468" actId="20577"/>
        <pc:sldMkLst>
          <pc:docMk/>
          <pc:sldMk cId="4105550536" sldId="263"/>
        </pc:sldMkLst>
        <pc:spChg chg="mod">
          <ac:chgData name="Aula Jwad" userId="da1c8abdb5131450" providerId="LiveId" clId="{E5FE4245-E12D-4578-99BF-ABEEC73B04D6}" dt="2023-02-25T09:33:07.163" v="446" actId="14100"/>
          <ac:spMkLst>
            <pc:docMk/>
            <pc:sldMk cId="4105550536" sldId="263"/>
            <ac:spMk id="2" creationId="{00000000-0000-0000-0000-000000000000}"/>
          </ac:spMkLst>
        </pc:spChg>
        <pc:spChg chg="mod">
          <ac:chgData name="Aula Jwad" userId="da1c8abdb5131450" providerId="LiveId" clId="{E5FE4245-E12D-4578-99BF-ABEEC73B04D6}" dt="2023-02-25T09:36:29.881" v="468" actId="20577"/>
          <ac:spMkLst>
            <pc:docMk/>
            <pc:sldMk cId="4105550536" sldId="263"/>
            <ac:spMk id="3" creationId="{00000000-0000-0000-0000-000000000000}"/>
          </ac:spMkLst>
        </pc:spChg>
        <pc:spChg chg="mod">
          <ac:chgData name="Aula Jwad" userId="da1c8abdb5131450" providerId="LiveId" clId="{E5FE4245-E12D-4578-99BF-ABEEC73B04D6}" dt="2023-02-25T09:36:15.700" v="465" actId="1076"/>
          <ac:spMkLst>
            <pc:docMk/>
            <pc:sldMk cId="4105550536" sldId="263"/>
            <ac:spMk id="6" creationId="{00000000-0000-0000-0000-000000000000}"/>
          </ac:spMkLst>
        </pc:spChg>
        <pc:spChg chg="mod">
          <ac:chgData name="Aula Jwad" userId="da1c8abdb5131450" providerId="LiveId" clId="{E5FE4245-E12D-4578-99BF-ABEEC73B04D6}" dt="2023-02-25T09:36:20.364" v="466" actId="1076"/>
          <ac:spMkLst>
            <pc:docMk/>
            <pc:sldMk cId="4105550536" sldId="263"/>
            <ac:spMk id="7" creationId="{00000000-0000-0000-0000-000000000000}"/>
          </ac:spMkLst>
        </pc:spChg>
      </pc:sldChg>
    </pc:docChg>
  </pc:docChgLst>
  <pc:docChgLst>
    <pc:chgData name="Aula Jwad" userId="da1c8abdb5131450" providerId="LiveId" clId="{B98BFCED-B217-4727-80DB-ED39D9D8411A}"/>
    <pc:docChg chg="undo custSel addSld delSld modSld sldOrd">
      <pc:chgData name="Aula Jwad" userId="da1c8abdb5131450" providerId="LiveId" clId="{B98BFCED-B217-4727-80DB-ED39D9D8411A}" dt="2023-02-26T22:51:28.896" v="824" actId="255"/>
      <pc:docMkLst>
        <pc:docMk/>
      </pc:docMkLst>
      <pc:sldChg chg="modSp mod">
        <pc:chgData name="Aula Jwad" userId="da1c8abdb5131450" providerId="LiveId" clId="{B98BFCED-B217-4727-80DB-ED39D9D8411A}" dt="2023-02-26T22:51:28.896" v="824" actId="255"/>
        <pc:sldMkLst>
          <pc:docMk/>
          <pc:sldMk cId="249799684" sldId="258"/>
        </pc:sldMkLst>
        <pc:spChg chg="mod">
          <ac:chgData name="Aula Jwad" userId="da1c8abdb5131450" providerId="LiveId" clId="{B98BFCED-B217-4727-80DB-ED39D9D8411A}" dt="2023-02-26T22:51:28.896" v="824" actId="255"/>
          <ac:spMkLst>
            <pc:docMk/>
            <pc:sldMk cId="249799684" sldId="258"/>
            <ac:spMk id="2" creationId="{00000000-0000-0000-0000-000000000000}"/>
          </ac:spMkLst>
        </pc:spChg>
        <pc:spChg chg="mod">
          <ac:chgData name="Aula Jwad" userId="da1c8abdb5131450" providerId="LiveId" clId="{B98BFCED-B217-4727-80DB-ED39D9D8411A}" dt="2023-02-26T22:51:06.822" v="822" actId="14100"/>
          <ac:spMkLst>
            <pc:docMk/>
            <pc:sldMk cId="249799684" sldId="258"/>
            <ac:spMk id="4" creationId="{00000000-0000-0000-0000-000000000000}"/>
          </ac:spMkLst>
        </pc:spChg>
      </pc:sldChg>
      <pc:sldChg chg="modSp mod">
        <pc:chgData name="Aula Jwad" userId="da1c8abdb5131450" providerId="LiveId" clId="{B98BFCED-B217-4727-80DB-ED39D9D8411A}" dt="2023-02-26T19:32:32.138" v="78" actId="20577"/>
        <pc:sldMkLst>
          <pc:docMk/>
          <pc:sldMk cId="4231385012" sldId="260"/>
        </pc:sldMkLst>
        <pc:spChg chg="mod">
          <ac:chgData name="Aula Jwad" userId="da1c8abdb5131450" providerId="LiveId" clId="{B98BFCED-B217-4727-80DB-ED39D9D8411A}" dt="2023-02-26T19:32:32.138" v="78" actId="20577"/>
          <ac:spMkLst>
            <pc:docMk/>
            <pc:sldMk cId="4231385012" sldId="260"/>
            <ac:spMk id="2" creationId="{00000000-0000-0000-0000-000000000000}"/>
          </ac:spMkLst>
        </pc:spChg>
      </pc:sldChg>
      <pc:sldChg chg="addSp modSp mod">
        <pc:chgData name="Aula Jwad" userId="da1c8abdb5131450" providerId="LiveId" clId="{B98BFCED-B217-4727-80DB-ED39D9D8411A}" dt="2023-02-26T19:52:32.262" v="131" actId="5793"/>
        <pc:sldMkLst>
          <pc:docMk/>
          <pc:sldMk cId="4105550536" sldId="263"/>
        </pc:sldMkLst>
        <pc:spChg chg="mod">
          <ac:chgData name="Aula Jwad" userId="da1c8abdb5131450" providerId="LiveId" clId="{B98BFCED-B217-4727-80DB-ED39D9D8411A}" dt="2023-02-26T19:52:32.262" v="131" actId="5793"/>
          <ac:spMkLst>
            <pc:docMk/>
            <pc:sldMk cId="4105550536" sldId="263"/>
            <ac:spMk id="3" creationId="{00000000-0000-0000-0000-000000000000}"/>
          </ac:spMkLst>
        </pc:spChg>
        <pc:spChg chg="mod">
          <ac:chgData name="Aula Jwad" userId="da1c8abdb5131450" providerId="LiveId" clId="{B98BFCED-B217-4727-80DB-ED39D9D8411A}" dt="2023-02-26T19:52:18.110" v="125" actId="1076"/>
          <ac:spMkLst>
            <pc:docMk/>
            <pc:sldMk cId="4105550536" sldId="263"/>
            <ac:spMk id="6" creationId="{00000000-0000-0000-0000-000000000000}"/>
          </ac:spMkLst>
        </pc:spChg>
        <pc:spChg chg="mod">
          <ac:chgData name="Aula Jwad" userId="da1c8abdb5131450" providerId="LiveId" clId="{B98BFCED-B217-4727-80DB-ED39D9D8411A}" dt="2023-02-26T19:52:20.934" v="126" actId="1076"/>
          <ac:spMkLst>
            <pc:docMk/>
            <pc:sldMk cId="4105550536" sldId="263"/>
            <ac:spMk id="7" creationId="{00000000-0000-0000-0000-000000000000}"/>
          </ac:spMkLst>
        </pc:spChg>
        <pc:picChg chg="mod">
          <ac:chgData name="Aula Jwad" userId="da1c8abdb5131450" providerId="LiveId" clId="{B98BFCED-B217-4727-80DB-ED39D9D8411A}" dt="2023-02-26T19:50:27.277" v="79" actId="1076"/>
          <ac:picMkLst>
            <pc:docMk/>
            <pc:sldMk cId="4105550536" sldId="263"/>
            <ac:picMk id="4" creationId="{00000000-0000-0000-0000-000000000000}"/>
          </ac:picMkLst>
        </pc:picChg>
        <pc:picChg chg="add mod">
          <ac:chgData name="Aula Jwad" userId="da1c8abdb5131450" providerId="LiveId" clId="{B98BFCED-B217-4727-80DB-ED39D9D8411A}" dt="2023-02-26T19:50:57.566" v="87" actId="1076"/>
          <ac:picMkLst>
            <pc:docMk/>
            <pc:sldMk cId="4105550536" sldId="263"/>
            <ac:picMk id="8" creationId="{62F619BB-680A-A98F-8FD0-B6F07C892696}"/>
          </ac:picMkLst>
        </pc:picChg>
      </pc:sldChg>
      <pc:sldChg chg="addSp delSp modSp mod">
        <pc:chgData name="Aula Jwad" userId="da1c8abdb5131450" providerId="LiveId" clId="{B98BFCED-B217-4727-80DB-ED39D9D8411A}" dt="2023-02-26T22:29:48.337" v="736" actId="20577"/>
        <pc:sldMkLst>
          <pc:docMk/>
          <pc:sldMk cId="2495798689" sldId="264"/>
        </pc:sldMkLst>
        <pc:spChg chg="mod">
          <ac:chgData name="Aula Jwad" userId="da1c8abdb5131450" providerId="LiveId" clId="{B98BFCED-B217-4727-80DB-ED39D9D8411A}" dt="2023-02-26T20:06:31.194" v="158" actId="5793"/>
          <ac:spMkLst>
            <pc:docMk/>
            <pc:sldMk cId="2495798689" sldId="264"/>
            <ac:spMk id="3" creationId="{00000000-0000-0000-0000-000000000000}"/>
          </ac:spMkLst>
        </pc:spChg>
        <pc:spChg chg="add del mod">
          <ac:chgData name="Aula Jwad" userId="da1c8abdb5131450" providerId="LiveId" clId="{B98BFCED-B217-4727-80DB-ED39D9D8411A}" dt="2023-02-26T22:29:48.337" v="736" actId="20577"/>
          <ac:spMkLst>
            <pc:docMk/>
            <pc:sldMk cId="2495798689" sldId="264"/>
            <ac:spMk id="7" creationId="{CAA2B7F0-4781-750A-0710-1BC755544BD3}"/>
          </ac:spMkLst>
        </pc:spChg>
        <pc:picChg chg="del">
          <ac:chgData name="Aula Jwad" userId="da1c8abdb5131450" providerId="LiveId" clId="{B98BFCED-B217-4727-80DB-ED39D9D8411A}" dt="2023-02-26T20:02:08.074" v="132" actId="21"/>
          <ac:picMkLst>
            <pc:docMk/>
            <pc:sldMk cId="2495798689" sldId="264"/>
            <ac:picMk id="4" creationId="{00000000-0000-0000-0000-000000000000}"/>
          </ac:picMkLst>
        </pc:picChg>
        <pc:picChg chg="add mod">
          <ac:chgData name="Aula Jwad" userId="da1c8abdb5131450" providerId="LiveId" clId="{B98BFCED-B217-4727-80DB-ED39D9D8411A}" dt="2023-02-26T22:27:49.929" v="683" actId="14100"/>
          <ac:picMkLst>
            <pc:docMk/>
            <pc:sldMk cId="2495798689" sldId="264"/>
            <ac:picMk id="5" creationId="{9A5DEF00-0D95-DD3F-1873-AFEB67D7264A}"/>
          </ac:picMkLst>
        </pc:picChg>
      </pc:sldChg>
      <pc:sldChg chg="modSp mod ord modNotesTx">
        <pc:chgData name="Aula Jwad" userId="da1c8abdb5131450" providerId="LiveId" clId="{B98BFCED-B217-4727-80DB-ED39D9D8411A}" dt="2023-02-26T22:15:27.066" v="647" actId="20577"/>
        <pc:sldMkLst>
          <pc:docMk/>
          <pc:sldMk cId="2249751991" sldId="268"/>
        </pc:sldMkLst>
        <pc:spChg chg="mod">
          <ac:chgData name="Aula Jwad" userId="da1c8abdb5131450" providerId="LiveId" clId="{B98BFCED-B217-4727-80DB-ED39D9D8411A}" dt="2023-02-26T22:13:40.777" v="640" actId="20577"/>
          <ac:spMkLst>
            <pc:docMk/>
            <pc:sldMk cId="2249751991" sldId="268"/>
            <ac:spMk id="3" creationId="{00000000-0000-0000-0000-000000000000}"/>
          </ac:spMkLst>
        </pc:spChg>
      </pc:sldChg>
      <pc:sldChg chg="del ord">
        <pc:chgData name="Aula Jwad" userId="da1c8abdb5131450" providerId="LiveId" clId="{B98BFCED-B217-4727-80DB-ED39D9D8411A}" dt="2023-02-26T19:24:07.553" v="69" actId="2696"/>
        <pc:sldMkLst>
          <pc:docMk/>
          <pc:sldMk cId="1850000162" sldId="269"/>
        </pc:sldMkLst>
      </pc:sldChg>
      <pc:sldChg chg="modSp mod ord">
        <pc:chgData name="Aula Jwad" userId="da1c8abdb5131450" providerId="LiveId" clId="{B98BFCED-B217-4727-80DB-ED39D9D8411A}" dt="2023-02-26T22:21:41.302" v="681" actId="20577"/>
        <pc:sldMkLst>
          <pc:docMk/>
          <pc:sldMk cId="363178587" sldId="270"/>
        </pc:sldMkLst>
        <pc:spChg chg="mod">
          <ac:chgData name="Aula Jwad" userId="da1c8abdb5131450" providerId="LiveId" clId="{B98BFCED-B217-4727-80DB-ED39D9D8411A}" dt="2023-02-26T22:21:41.302" v="681" actId="20577"/>
          <ac:spMkLst>
            <pc:docMk/>
            <pc:sldMk cId="363178587" sldId="270"/>
            <ac:spMk id="3" creationId="{00000000-0000-0000-0000-000000000000}"/>
          </ac:spMkLst>
        </pc:spChg>
      </pc:sldChg>
      <pc:sldChg chg="addSp delSp modSp del mod">
        <pc:chgData name="Aula Jwad" userId="da1c8abdb5131450" providerId="LiveId" clId="{B98BFCED-B217-4727-80DB-ED39D9D8411A}" dt="2023-02-26T20:07:17.227" v="160" actId="2696"/>
        <pc:sldMkLst>
          <pc:docMk/>
          <pc:sldMk cId="3040120769" sldId="271"/>
        </pc:sldMkLst>
        <pc:spChg chg="del">
          <ac:chgData name="Aula Jwad" userId="da1c8abdb5131450" providerId="LiveId" clId="{B98BFCED-B217-4727-80DB-ED39D9D8411A}" dt="2023-02-26T20:07:10.693" v="159" actId="21"/>
          <ac:spMkLst>
            <pc:docMk/>
            <pc:sldMk cId="3040120769" sldId="271"/>
            <ac:spMk id="3" creationId="{00000000-0000-0000-0000-000000000000}"/>
          </ac:spMkLst>
        </pc:spChg>
        <pc:spChg chg="add mod">
          <ac:chgData name="Aula Jwad" userId="da1c8abdb5131450" providerId="LiveId" clId="{B98BFCED-B217-4727-80DB-ED39D9D8411A}" dt="2023-02-26T20:07:10.693" v="159" actId="21"/>
          <ac:spMkLst>
            <pc:docMk/>
            <pc:sldMk cId="3040120769" sldId="271"/>
            <ac:spMk id="9" creationId="{D3AC6214-5A5B-67A7-689C-882345755577}"/>
          </ac:spMkLst>
        </pc:spChg>
      </pc:sldChg>
      <pc:sldChg chg="addSp delSp modSp del mod">
        <pc:chgData name="Aula Jwad" userId="da1c8abdb5131450" providerId="LiveId" clId="{B98BFCED-B217-4727-80DB-ED39D9D8411A}" dt="2023-02-26T20:51:17.073" v="323" actId="2696"/>
        <pc:sldMkLst>
          <pc:docMk/>
          <pc:sldMk cId="658464589" sldId="272"/>
        </pc:sldMkLst>
        <pc:spChg chg="mod">
          <ac:chgData name="Aula Jwad" userId="da1c8abdb5131450" providerId="LiveId" clId="{B98BFCED-B217-4727-80DB-ED39D9D8411A}" dt="2023-02-26T20:50:52.824" v="319" actId="20577"/>
          <ac:spMkLst>
            <pc:docMk/>
            <pc:sldMk cId="658464589" sldId="272"/>
            <ac:spMk id="3" creationId="{00000000-0000-0000-0000-000000000000}"/>
          </ac:spMkLst>
        </pc:spChg>
        <pc:spChg chg="mod">
          <ac:chgData name="Aula Jwad" userId="da1c8abdb5131450" providerId="LiveId" clId="{B98BFCED-B217-4727-80DB-ED39D9D8411A}" dt="2023-02-26T20:50:58.089" v="320" actId="21"/>
          <ac:spMkLst>
            <pc:docMk/>
            <pc:sldMk cId="658464589" sldId="272"/>
            <ac:spMk id="5" creationId="{00000000-0000-0000-0000-000000000000}"/>
          </ac:spMkLst>
        </pc:spChg>
        <pc:spChg chg="add mod">
          <ac:chgData name="Aula Jwad" userId="da1c8abdb5131450" providerId="LiveId" clId="{B98BFCED-B217-4727-80DB-ED39D9D8411A}" dt="2023-02-26T20:50:47.178" v="318" actId="21"/>
          <ac:spMkLst>
            <pc:docMk/>
            <pc:sldMk cId="658464589" sldId="272"/>
            <ac:spMk id="6" creationId="{230BF9FD-1839-094A-7758-8C69E90025E1}"/>
          </ac:spMkLst>
        </pc:spChg>
        <pc:spChg chg="add mod">
          <ac:chgData name="Aula Jwad" userId="da1c8abdb5131450" providerId="LiveId" clId="{B98BFCED-B217-4727-80DB-ED39D9D8411A}" dt="2023-02-26T20:51:00.108" v="321" actId="21"/>
          <ac:spMkLst>
            <pc:docMk/>
            <pc:sldMk cId="658464589" sldId="272"/>
            <ac:spMk id="10" creationId="{92A495AA-2D12-89BD-2B6E-6E864FB1C7DD}"/>
          </ac:spMkLst>
        </pc:spChg>
        <pc:picChg chg="del">
          <ac:chgData name="Aula Jwad" userId="da1c8abdb5131450" providerId="LiveId" clId="{B98BFCED-B217-4727-80DB-ED39D9D8411A}" dt="2023-02-26T20:50:47.178" v="318" actId="21"/>
          <ac:picMkLst>
            <pc:docMk/>
            <pc:sldMk cId="658464589" sldId="272"/>
            <ac:picMk id="7" creationId="{00000000-0000-0000-0000-000000000000}"/>
          </ac:picMkLst>
        </pc:picChg>
        <pc:picChg chg="del">
          <ac:chgData name="Aula Jwad" userId="da1c8abdb5131450" providerId="LiveId" clId="{B98BFCED-B217-4727-80DB-ED39D9D8411A}" dt="2023-02-26T20:51:00.108" v="321" actId="21"/>
          <ac:picMkLst>
            <pc:docMk/>
            <pc:sldMk cId="658464589" sldId="272"/>
            <ac:picMk id="8" creationId="{00000000-0000-0000-0000-000000000000}"/>
          </ac:picMkLst>
        </pc:picChg>
      </pc:sldChg>
      <pc:sldChg chg="modSp mod">
        <pc:chgData name="Aula Jwad" userId="da1c8abdb5131450" providerId="LiveId" clId="{B98BFCED-B217-4727-80DB-ED39D9D8411A}" dt="2023-02-26T22:39:44.877" v="784" actId="20577"/>
        <pc:sldMkLst>
          <pc:docMk/>
          <pc:sldMk cId="3331554599" sldId="273"/>
        </pc:sldMkLst>
        <pc:spChg chg="mod">
          <ac:chgData name="Aula Jwad" userId="da1c8abdb5131450" providerId="LiveId" clId="{B98BFCED-B217-4727-80DB-ED39D9D8411A}" dt="2023-02-26T22:38:07.921" v="761" actId="255"/>
          <ac:spMkLst>
            <pc:docMk/>
            <pc:sldMk cId="3331554599" sldId="273"/>
            <ac:spMk id="2" creationId="{00000000-0000-0000-0000-000000000000}"/>
          </ac:spMkLst>
        </pc:spChg>
        <pc:spChg chg="mod">
          <ac:chgData name="Aula Jwad" userId="da1c8abdb5131450" providerId="LiveId" clId="{B98BFCED-B217-4727-80DB-ED39D9D8411A}" dt="2023-02-26T22:39:44.877" v="784" actId="20577"/>
          <ac:spMkLst>
            <pc:docMk/>
            <pc:sldMk cId="3331554599" sldId="273"/>
            <ac:spMk id="3" creationId="{00000000-0000-0000-0000-000000000000}"/>
          </ac:spMkLst>
        </pc:spChg>
      </pc:sldChg>
      <pc:sldChg chg="addSp delSp modSp mod ord">
        <pc:chgData name="Aula Jwad" userId="da1c8abdb5131450" providerId="LiveId" clId="{B98BFCED-B217-4727-80DB-ED39D9D8411A}" dt="2023-02-26T20:19:20.891" v="170" actId="14100"/>
        <pc:sldMkLst>
          <pc:docMk/>
          <pc:sldMk cId="3449760848" sldId="274"/>
        </pc:sldMkLst>
        <pc:spChg chg="mod">
          <ac:chgData name="Aula Jwad" userId="da1c8abdb5131450" providerId="LiveId" clId="{B98BFCED-B217-4727-80DB-ED39D9D8411A}" dt="2023-02-26T20:19:20.891" v="170" actId="14100"/>
          <ac:spMkLst>
            <pc:docMk/>
            <pc:sldMk cId="3449760848" sldId="274"/>
            <ac:spMk id="2" creationId="{00000000-0000-0000-0000-000000000000}"/>
          </ac:spMkLst>
        </pc:spChg>
        <pc:spChg chg="add del mod">
          <ac:chgData name="Aula Jwad" userId="da1c8abdb5131450" providerId="LiveId" clId="{B98BFCED-B217-4727-80DB-ED39D9D8411A}" dt="2023-02-26T20:19:09.985" v="166"/>
          <ac:spMkLst>
            <pc:docMk/>
            <pc:sldMk cId="3449760848" sldId="274"/>
            <ac:spMk id="5" creationId="{E9623869-0447-BD28-CF36-D8CFF1924301}"/>
          </ac:spMkLst>
        </pc:spChg>
        <pc:picChg chg="del">
          <ac:chgData name="Aula Jwad" userId="da1c8abdb5131450" providerId="LiveId" clId="{B98BFCED-B217-4727-80DB-ED39D9D8411A}" dt="2023-02-26T20:18:53.180" v="165" actId="21"/>
          <ac:picMkLst>
            <pc:docMk/>
            <pc:sldMk cId="3449760848" sldId="274"/>
            <ac:picMk id="4" creationId="{00000000-0000-0000-0000-000000000000}"/>
          </ac:picMkLst>
        </pc:picChg>
        <pc:picChg chg="add mod">
          <ac:chgData name="Aula Jwad" userId="da1c8abdb5131450" providerId="LiveId" clId="{B98BFCED-B217-4727-80DB-ED39D9D8411A}" dt="2023-02-26T20:19:15.122" v="168" actId="14100"/>
          <ac:picMkLst>
            <pc:docMk/>
            <pc:sldMk cId="3449760848" sldId="274"/>
            <ac:picMk id="7" creationId="{A80B4F06-F705-F2B2-D8CD-BBE260BE1B75}"/>
          </ac:picMkLst>
        </pc:picChg>
      </pc:sldChg>
      <pc:sldChg chg="modSp mod">
        <pc:chgData name="Aula Jwad" userId="da1c8abdb5131450" providerId="LiveId" clId="{B98BFCED-B217-4727-80DB-ED39D9D8411A}" dt="2023-02-26T22:41:36.441" v="795" actId="2711"/>
        <pc:sldMkLst>
          <pc:docMk/>
          <pc:sldMk cId="945240311" sldId="275"/>
        </pc:sldMkLst>
        <pc:spChg chg="mod">
          <ac:chgData name="Aula Jwad" userId="da1c8abdb5131450" providerId="LiveId" clId="{B98BFCED-B217-4727-80DB-ED39D9D8411A}" dt="2023-02-26T22:41:36.441" v="795" actId="2711"/>
          <ac:spMkLst>
            <pc:docMk/>
            <pc:sldMk cId="945240311" sldId="275"/>
            <ac:spMk id="2" creationId="{00000000-0000-0000-0000-000000000000}"/>
          </ac:spMkLst>
        </pc:spChg>
        <pc:spChg chg="mod">
          <ac:chgData name="Aula Jwad" userId="da1c8abdb5131450" providerId="LiveId" clId="{B98BFCED-B217-4727-80DB-ED39D9D8411A}" dt="2023-02-26T22:41:15.329" v="793" actId="20577"/>
          <ac:spMkLst>
            <pc:docMk/>
            <pc:sldMk cId="945240311" sldId="275"/>
            <ac:spMk id="3" creationId="{00000000-0000-0000-0000-000000000000}"/>
          </ac:spMkLst>
        </pc:spChg>
      </pc:sldChg>
      <pc:sldChg chg="modSp mod">
        <pc:chgData name="Aula Jwad" userId="da1c8abdb5131450" providerId="LiveId" clId="{B98BFCED-B217-4727-80DB-ED39D9D8411A}" dt="2023-02-26T22:50:19.042" v="818" actId="20577"/>
        <pc:sldMkLst>
          <pc:docMk/>
          <pc:sldMk cId="760921034" sldId="276"/>
        </pc:sldMkLst>
        <pc:spChg chg="mod">
          <ac:chgData name="Aula Jwad" userId="da1c8abdb5131450" providerId="LiveId" clId="{B98BFCED-B217-4727-80DB-ED39D9D8411A}" dt="2023-02-26T20:41:27.152" v="311" actId="14100"/>
          <ac:spMkLst>
            <pc:docMk/>
            <pc:sldMk cId="760921034" sldId="276"/>
            <ac:spMk id="2" creationId="{00000000-0000-0000-0000-000000000000}"/>
          </ac:spMkLst>
        </pc:spChg>
        <pc:spChg chg="mod">
          <ac:chgData name="Aula Jwad" userId="da1c8abdb5131450" providerId="LiveId" clId="{B98BFCED-B217-4727-80DB-ED39D9D8411A}" dt="2023-02-26T22:50:19.042" v="818" actId="20577"/>
          <ac:spMkLst>
            <pc:docMk/>
            <pc:sldMk cId="760921034" sldId="276"/>
            <ac:spMk id="3" creationId="{00000000-0000-0000-0000-000000000000}"/>
          </ac:spMkLst>
        </pc:spChg>
        <pc:picChg chg="mod">
          <ac:chgData name="Aula Jwad" userId="da1c8abdb5131450" providerId="LiveId" clId="{B98BFCED-B217-4727-80DB-ED39D9D8411A}" dt="2023-02-26T22:43:19.931" v="796" actId="14100"/>
          <ac:picMkLst>
            <pc:docMk/>
            <pc:sldMk cId="760921034" sldId="276"/>
            <ac:picMk id="4" creationId="{00000000-0000-0000-0000-000000000000}"/>
          </ac:picMkLst>
        </pc:picChg>
      </pc:sldChg>
      <pc:sldChg chg="modSp mod">
        <pc:chgData name="Aula Jwad" userId="da1c8abdb5131450" providerId="LiveId" clId="{B98BFCED-B217-4727-80DB-ED39D9D8411A}" dt="2023-02-26T22:45:01.129" v="805" actId="20577"/>
        <pc:sldMkLst>
          <pc:docMk/>
          <pc:sldMk cId="1556967680" sldId="279"/>
        </pc:sldMkLst>
        <pc:spChg chg="mod">
          <ac:chgData name="Aula Jwad" userId="da1c8abdb5131450" providerId="LiveId" clId="{B98BFCED-B217-4727-80DB-ED39D9D8411A}" dt="2023-02-26T22:45:01.129" v="805" actId="20577"/>
          <ac:spMkLst>
            <pc:docMk/>
            <pc:sldMk cId="1556967680" sldId="279"/>
            <ac:spMk id="3" creationId="{00000000-0000-0000-0000-000000000000}"/>
          </ac:spMkLst>
        </pc:spChg>
      </pc:sldChg>
      <pc:sldChg chg="modSp mod">
        <pc:chgData name="Aula Jwad" userId="da1c8abdb5131450" providerId="LiveId" clId="{B98BFCED-B217-4727-80DB-ED39D9D8411A}" dt="2023-02-26T21:27:53.512" v="431" actId="13900"/>
        <pc:sldMkLst>
          <pc:docMk/>
          <pc:sldMk cId="1511455209" sldId="282"/>
        </pc:sldMkLst>
        <pc:spChg chg="mod">
          <ac:chgData name="Aula Jwad" userId="da1c8abdb5131450" providerId="LiveId" clId="{B98BFCED-B217-4727-80DB-ED39D9D8411A}" dt="2023-02-26T21:27:31.889" v="429" actId="2711"/>
          <ac:spMkLst>
            <pc:docMk/>
            <pc:sldMk cId="1511455209" sldId="282"/>
            <ac:spMk id="2" creationId="{00000000-0000-0000-0000-000000000000}"/>
          </ac:spMkLst>
        </pc:spChg>
        <pc:spChg chg="mod">
          <ac:chgData name="Aula Jwad" userId="da1c8abdb5131450" providerId="LiveId" clId="{B98BFCED-B217-4727-80DB-ED39D9D8411A}" dt="2023-02-26T21:27:53.512" v="431" actId="13900"/>
          <ac:spMkLst>
            <pc:docMk/>
            <pc:sldMk cId="1511455209" sldId="282"/>
            <ac:spMk id="3" creationId="{00000000-0000-0000-0000-000000000000}"/>
          </ac:spMkLst>
        </pc:spChg>
        <pc:picChg chg="mod">
          <ac:chgData name="Aula Jwad" userId="da1c8abdb5131450" providerId="LiveId" clId="{B98BFCED-B217-4727-80DB-ED39D9D8411A}" dt="2023-02-26T21:27:43.537" v="430" actId="1076"/>
          <ac:picMkLst>
            <pc:docMk/>
            <pc:sldMk cId="1511455209" sldId="282"/>
            <ac:picMk id="4" creationId="{00000000-0000-0000-0000-000000000000}"/>
          </ac:picMkLst>
        </pc:picChg>
      </pc:sldChg>
      <pc:sldChg chg="modSp mod ord modNotesTx">
        <pc:chgData name="Aula Jwad" userId="da1c8abdb5131450" providerId="LiveId" clId="{B98BFCED-B217-4727-80DB-ED39D9D8411A}" dt="2023-02-26T20:34:57.789" v="309" actId="20577"/>
        <pc:sldMkLst>
          <pc:docMk/>
          <pc:sldMk cId="2149346309" sldId="283"/>
        </pc:sldMkLst>
        <pc:spChg chg="mod">
          <ac:chgData name="Aula Jwad" userId="da1c8abdb5131450" providerId="LiveId" clId="{B98BFCED-B217-4727-80DB-ED39D9D8411A}" dt="2023-02-26T19:23:29.161" v="57" actId="14100"/>
          <ac:spMkLst>
            <pc:docMk/>
            <pc:sldMk cId="2149346309" sldId="283"/>
            <ac:spMk id="2" creationId="{00000000-0000-0000-0000-000000000000}"/>
          </ac:spMkLst>
        </pc:spChg>
        <pc:spChg chg="mod">
          <ac:chgData name="Aula Jwad" userId="da1c8abdb5131450" providerId="LiveId" clId="{B98BFCED-B217-4727-80DB-ED39D9D8411A}" dt="2023-02-26T20:23:14.578" v="177" actId="255"/>
          <ac:spMkLst>
            <pc:docMk/>
            <pc:sldMk cId="2149346309" sldId="283"/>
            <ac:spMk id="3" creationId="{00000000-0000-0000-0000-000000000000}"/>
          </ac:spMkLst>
        </pc:spChg>
      </pc:sldChg>
      <pc:sldChg chg="del">
        <pc:chgData name="Aula Jwad" userId="da1c8abdb5131450" providerId="LiveId" clId="{B98BFCED-B217-4727-80DB-ED39D9D8411A}" dt="2023-02-26T22:50:27.601" v="819" actId="2696"/>
        <pc:sldMkLst>
          <pc:docMk/>
          <pc:sldMk cId="1452523084" sldId="284"/>
        </pc:sldMkLst>
      </pc:sldChg>
      <pc:sldChg chg="new del">
        <pc:chgData name="Aula Jwad" userId="da1c8abdb5131450" providerId="LiveId" clId="{B98BFCED-B217-4727-80DB-ED39D9D8411A}" dt="2023-02-26T19:17:21.031" v="1" actId="2696"/>
        <pc:sldMkLst>
          <pc:docMk/>
          <pc:sldMk cId="888103943" sldId="285"/>
        </pc:sldMkLst>
      </pc:sldChg>
      <pc:sldChg chg="new del">
        <pc:chgData name="Aula Jwad" userId="da1c8abdb5131450" providerId="LiveId" clId="{B98BFCED-B217-4727-80DB-ED39D9D8411A}" dt="2023-02-26T20:50:13.178" v="313" actId="2696"/>
        <pc:sldMkLst>
          <pc:docMk/>
          <pc:sldMk cId="3086746329" sldId="285"/>
        </pc:sldMkLst>
      </pc:sldChg>
      <pc:sldChg chg="addSp delSp modSp new mod">
        <pc:chgData name="Aula Jwad" userId="da1c8abdb5131450" providerId="LiveId" clId="{B98BFCED-B217-4727-80DB-ED39D9D8411A}" dt="2023-02-26T20:51:28.804" v="325" actId="14100"/>
        <pc:sldMkLst>
          <pc:docMk/>
          <pc:sldMk cId="3178977577" sldId="285"/>
        </pc:sldMkLst>
        <pc:spChg chg="mod">
          <ac:chgData name="Aula Jwad" userId="da1c8abdb5131450" providerId="LiveId" clId="{B98BFCED-B217-4727-80DB-ED39D9D8411A}" dt="2023-02-26T20:51:14.402" v="322"/>
          <ac:spMkLst>
            <pc:docMk/>
            <pc:sldMk cId="3178977577" sldId="285"/>
            <ac:spMk id="2" creationId="{033BB7D5-5974-6A8D-DC2D-F805CEB2CA4C}"/>
          </ac:spMkLst>
        </pc:spChg>
        <pc:spChg chg="del">
          <ac:chgData name="Aula Jwad" userId="da1c8abdb5131450" providerId="LiveId" clId="{B98BFCED-B217-4727-80DB-ED39D9D8411A}" dt="2023-02-26T20:50:24.225" v="315"/>
          <ac:spMkLst>
            <pc:docMk/>
            <pc:sldMk cId="3178977577" sldId="285"/>
            <ac:spMk id="3" creationId="{D7E88A05-F5B1-73A1-62FF-598B1F0F6164}"/>
          </ac:spMkLst>
        </pc:spChg>
        <pc:spChg chg="add del mod">
          <ac:chgData name="Aula Jwad" userId="da1c8abdb5131450" providerId="LiveId" clId="{B98BFCED-B217-4727-80DB-ED39D9D8411A}" dt="2023-02-26T20:50:37.873" v="317" actId="22"/>
          <ac:spMkLst>
            <pc:docMk/>
            <pc:sldMk cId="3178977577" sldId="285"/>
            <ac:spMk id="6" creationId="{C8EEBCCC-61CD-B8A3-B3C0-FCFA0F1B1597}"/>
          </ac:spMkLst>
        </pc:spChg>
        <pc:picChg chg="add del mod">
          <ac:chgData name="Aula Jwad" userId="da1c8abdb5131450" providerId="LiveId" clId="{B98BFCED-B217-4727-80DB-ED39D9D8411A}" dt="2023-02-26T20:50:26.944" v="316" actId="21"/>
          <ac:picMkLst>
            <pc:docMk/>
            <pc:sldMk cId="3178977577" sldId="285"/>
            <ac:picMk id="4" creationId="{8A2E844F-5078-2584-BAD2-8C4A0FEBC549}"/>
          </ac:picMkLst>
        </pc:picChg>
        <pc:picChg chg="add mod ord">
          <ac:chgData name="Aula Jwad" userId="da1c8abdb5131450" providerId="LiveId" clId="{B98BFCED-B217-4727-80DB-ED39D9D8411A}" dt="2023-02-26T20:51:28.804" v="325" actId="14100"/>
          <ac:picMkLst>
            <pc:docMk/>
            <pc:sldMk cId="3178977577" sldId="285"/>
            <ac:picMk id="8" creationId="{8A3266C5-6CD2-4DEE-08AA-2D941560D09E}"/>
          </ac:picMkLst>
        </pc:picChg>
      </pc:sldChg>
      <pc:sldChg chg="modSp new del mod">
        <pc:chgData name="Aula Jwad" userId="da1c8abdb5131450" providerId="LiveId" clId="{B98BFCED-B217-4727-80DB-ED39D9D8411A}" dt="2023-02-26T22:40:09.151" v="785" actId="2696"/>
        <pc:sldMkLst>
          <pc:docMk/>
          <pc:sldMk cId="835038236" sldId="286"/>
        </pc:sldMkLst>
        <pc:spChg chg="mod">
          <ac:chgData name="Aula Jwad" userId="da1c8abdb5131450" providerId="LiveId" clId="{B98BFCED-B217-4727-80DB-ED39D9D8411A}" dt="2023-02-26T20:54:43.745" v="340"/>
          <ac:spMkLst>
            <pc:docMk/>
            <pc:sldMk cId="835038236" sldId="286"/>
            <ac:spMk id="2" creationId="{691BB4CB-BA08-2495-90C5-4D74556F3359}"/>
          </ac:spMkLst>
        </pc:spChg>
        <pc:spChg chg="mod">
          <ac:chgData name="Aula Jwad" userId="da1c8abdb5131450" providerId="LiveId" clId="{B98BFCED-B217-4727-80DB-ED39D9D8411A}" dt="2023-02-26T20:53:44.268" v="339"/>
          <ac:spMkLst>
            <pc:docMk/>
            <pc:sldMk cId="835038236" sldId="286"/>
            <ac:spMk id="3" creationId="{7745B593-72A1-C2E2-166B-68629E1B94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04EB82-BC8E-4F4B-BBD2-69E676313843}" type="datetimeFigureOut">
              <a:rPr lang="en-GB" smtClean="0"/>
              <a:t>27/02/2023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105C9-BD49-4D8C-983F-BD8294D2286C}" type="slidenum">
              <a:rPr lang="en-GB" smtClean="0"/>
              <a:t>‹#›</a:t>
            </a:fld>
            <a:endParaRPr lang="en-GB"/>
          </a:p>
        </p:txBody>
      </p:sp>
    </p:spTree>
    <p:extLst>
      <p:ext uri="{BB962C8B-B14F-4D97-AF65-F5344CB8AC3E}">
        <p14:creationId xmlns:p14="http://schemas.microsoft.com/office/powerpoint/2010/main" val="3590503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Humidity act as binder and give sticky powder </a:t>
            </a:r>
          </a:p>
        </p:txBody>
      </p:sp>
      <p:sp>
        <p:nvSpPr>
          <p:cNvPr id="4" name="Slide Number Placeholder 3"/>
          <p:cNvSpPr>
            <a:spLocks noGrp="1"/>
          </p:cNvSpPr>
          <p:nvPr>
            <p:ph type="sldNum" sz="quarter" idx="5"/>
          </p:nvPr>
        </p:nvSpPr>
        <p:spPr/>
        <p:txBody>
          <a:bodyPr/>
          <a:lstStyle/>
          <a:p>
            <a:fld id="{5E3105C9-BD49-4D8C-983F-BD8294D2286C}" type="slidenum">
              <a:rPr lang="en-GB" smtClean="0"/>
              <a:t>6</a:t>
            </a:fld>
            <a:endParaRPr lang="en-GB"/>
          </a:p>
        </p:txBody>
      </p:sp>
    </p:spTree>
    <p:extLst>
      <p:ext uri="{BB962C8B-B14F-4D97-AF65-F5344CB8AC3E}">
        <p14:creationId xmlns:p14="http://schemas.microsoft.com/office/powerpoint/2010/main" val="174108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Particles larger 250 is free                less100 is bad flow             less than 10 resist flow except as large agglomerates</a:t>
            </a:r>
          </a:p>
        </p:txBody>
      </p:sp>
      <p:sp>
        <p:nvSpPr>
          <p:cNvPr id="4" name="Slide Number Placeholder 3"/>
          <p:cNvSpPr>
            <a:spLocks noGrp="1"/>
          </p:cNvSpPr>
          <p:nvPr>
            <p:ph type="sldNum" sz="quarter" idx="5"/>
          </p:nvPr>
        </p:nvSpPr>
        <p:spPr/>
        <p:txBody>
          <a:bodyPr/>
          <a:lstStyle/>
          <a:p>
            <a:fld id="{5E3105C9-BD49-4D8C-983F-BD8294D2286C}" type="slidenum">
              <a:rPr lang="en-GB" smtClean="0"/>
              <a:t>7</a:t>
            </a:fld>
            <a:endParaRPr lang="en-GB"/>
          </a:p>
        </p:txBody>
      </p:sp>
    </p:spTree>
    <p:extLst>
      <p:ext uri="{BB962C8B-B14F-4D97-AF65-F5344CB8AC3E}">
        <p14:creationId xmlns:p14="http://schemas.microsoft.com/office/powerpoint/2010/main" val="171106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Roman"/>
              </a:rPr>
              <a:t>The texture of particles may also influence powder flowability, as particles with very rough surfaces will be more cohesive and have a greater tendency to interlock than smooth-surfaced particles. </a:t>
            </a:r>
            <a:br>
              <a:rPr lang="en-US" dirty="0"/>
            </a:br>
            <a:endParaRPr lang="en-GB" dirty="0"/>
          </a:p>
          <a:p>
            <a:r>
              <a:rPr lang="en-GB" dirty="0"/>
              <a:t>Colloidal silicon dioxide increases bulk vol so reduces bulk density</a:t>
            </a:r>
          </a:p>
        </p:txBody>
      </p:sp>
      <p:sp>
        <p:nvSpPr>
          <p:cNvPr id="4" name="Slide Number Placeholder 3"/>
          <p:cNvSpPr>
            <a:spLocks noGrp="1"/>
          </p:cNvSpPr>
          <p:nvPr>
            <p:ph type="sldNum" sz="quarter" idx="10"/>
          </p:nvPr>
        </p:nvSpPr>
        <p:spPr/>
        <p:txBody>
          <a:bodyPr/>
          <a:lstStyle/>
          <a:p>
            <a:fld id="{5E3105C9-BD49-4D8C-983F-BD8294D2286C}" type="slidenum">
              <a:rPr lang="en-GB" smtClean="0"/>
              <a:t>8</a:t>
            </a:fld>
            <a:endParaRPr lang="en-GB"/>
          </a:p>
        </p:txBody>
      </p:sp>
    </p:spTree>
    <p:extLst>
      <p:ext uri="{BB962C8B-B14F-4D97-AF65-F5344CB8AC3E}">
        <p14:creationId xmlns:p14="http://schemas.microsoft.com/office/powerpoint/2010/main" val="3568376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3311C02-2A10-4443-AF44-EE950E0752A8}"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294040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311C02-2A10-4443-AF44-EE950E0752A8}"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6206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311C02-2A10-4443-AF44-EE950E0752A8}"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126022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311C02-2A10-4443-AF44-EE950E0752A8}"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205727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311C02-2A10-4443-AF44-EE950E0752A8}" type="datetimeFigureOut">
              <a:rPr lang="en-GB" smtClean="0"/>
              <a:t>27/02/2023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402214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3311C02-2A10-4443-AF44-EE950E0752A8}" type="datetimeFigureOut">
              <a:rPr lang="en-GB" smtClean="0"/>
              <a:t>27/02/2023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2555680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3311C02-2A10-4443-AF44-EE950E0752A8}" type="datetimeFigureOut">
              <a:rPr lang="en-GB" smtClean="0"/>
              <a:t>27/02/2023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100537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3311C02-2A10-4443-AF44-EE950E0752A8}" type="datetimeFigureOut">
              <a:rPr lang="en-GB" smtClean="0"/>
              <a:t>27/02/2023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221138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11C02-2A10-4443-AF44-EE950E0752A8}" type="datetimeFigureOut">
              <a:rPr lang="en-GB" smtClean="0"/>
              <a:t>27/02/2023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4191540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311C02-2A10-4443-AF44-EE950E0752A8}" type="datetimeFigureOut">
              <a:rPr lang="en-GB" smtClean="0"/>
              <a:t>27/02/2023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182637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311C02-2A10-4443-AF44-EE950E0752A8}" type="datetimeFigureOut">
              <a:rPr lang="en-GB" smtClean="0"/>
              <a:t>27/02/2023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C15C1E-A064-42D8-A823-16F310136CC8}" type="slidenum">
              <a:rPr lang="en-GB" smtClean="0"/>
              <a:t>‹#›</a:t>
            </a:fld>
            <a:endParaRPr lang="en-GB"/>
          </a:p>
        </p:txBody>
      </p:sp>
    </p:spTree>
    <p:extLst>
      <p:ext uri="{BB962C8B-B14F-4D97-AF65-F5344CB8AC3E}">
        <p14:creationId xmlns:p14="http://schemas.microsoft.com/office/powerpoint/2010/main" val="421282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11C02-2A10-4443-AF44-EE950E0752A8}" type="datetimeFigureOut">
              <a:rPr lang="en-GB" smtClean="0"/>
              <a:t>27/02/2023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15C1E-A064-42D8-A823-16F310136CC8}" type="slidenum">
              <a:rPr lang="en-GB" smtClean="0"/>
              <a:t>‹#›</a:t>
            </a:fld>
            <a:endParaRPr lang="en-GB"/>
          </a:p>
        </p:txBody>
      </p:sp>
    </p:spTree>
    <p:extLst>
      <p:ext uri="{BB962C8B-B14F-4D97-AF65-F5344CB8AC3E}">
        <p14:creationId xmlns:p14="http://schemas.microsoft.com/office/powerpoint/2010/main" val="387128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456" y="623744"/>
            <a:ext cx="9144000" cy="2264930"/>
          </a:xfrm>
        </p:spPr>
        <p:txBody>
          <a:bodyPr>
            <a:normAutofit fontScale="90000"/>
          </a:bodyPr>
          <a:lstStyle/>
          <a:p>
            <a:pPr>
              <a:lnSpc>
                <a:spcPct val="100000"/>
              </a:lnSpc>
            </a:pPr>
            <a:r>
              <a:rPr lang="en-GB" dirty="0">
                <a:solidFill>
                  <a:srgbClr val="5B9BD5">
                    <a:lumMod val="75000"/>
                  </a:srgbClr>
                </a:solidFill>
                <a:latin typeface="Times New Roman" panose="02020603050405020304" pitchFamily="18" charset="0"/>
                <a:cs typeface="Times New Roman" panose="02020603050405020304" pitchFamily="18" charset="0"/>
              </a:rPr>
              <a:t>Lab.(3) Powder flow</a:t>
            </a:r>
            <a:br>
              <a:rPr lang="en-GB" dirty="0">
                <a:solidFill>
                  <a:prstClr val="black"/>
                </a:solidFill>
                <a:latin typeface="Times New Roman" panose="02020603050405020304" pitchFamily="18" charset="0"/>
                <a:cs typeface="Times New Roman" panose="02020603050405020304" pitchFamily="18" charset="0"/>
              </a:rPr>
            </a:br>
            <a:r>
              <a:rPr lang="en-GB" sz="2200" b="1" dirty="0">
                <a:solidFill>
                  <a:srgbClr val="C00000"/>
                </a:solidFill>
                <a:latin typeface="Times New Roman" panose="02020603050405020304" pitchFamily="18" charset="0"/>
                <a:cs typeface="Times New Roman" panose="02020603050405020304" pitchFamily="18" charset="0"/>
              </a:rPr>
              <a:t>Assistant Lecturer: Aula Jawad</a:t>
            </a:r>
            <a:br>
              <a:rPr lang="en-GB" sz="2200" b="1" dirty="0">
                <a:solidFill>
                  <a:prstClr val="black"/>
                </a:solidFill>
                <a:latin typeface="Times New Roman" panose="02020603050405020304" pitchFamily="18" charset="0"/>
                <a:cs typeface="Times New Roman" panose="02020603050405020304" pitchFamily="18" charset="0"/>
              </a:rPr>
            </a:br>
            <a:br>
              <a:rPr lang="en-GB" sz="2000" b="1" dirty="0">
                <a:solidFill>
                  <a:prstClr val="black"/>
                </a:solidFill>
              </a:rPr>
            </a:br>
            <a:endParaRPr lang="en-GB" dirty="0"/>
          </a:p>
        </p:txBody>
      </p:sp>
      <p:pic>
        <p:nvPicPr>
          <p:cNvPr id="5" name="Picture 4"/>
          <p:cNvPicPr>
            <a:picLocks noChangeAspect="1"/>
          </p:cNvPicPr>
          <p:nvPr/>
        </p:nvPicPr>
        <p:blipFill>
          <a:blip r:embed="rId2"/>
          <a:stretch>
            <a:fillRect/>
          </a:stretch>
        </p:blipFill>
        <p:spPr>
          <a:xfrm>
            <a:off x="3837710" y="2951163"/>
            <a:ext cx="4294908" cy="2770764"/>
          </a:xfrm>
          <a:prstGeom prst="rect">
            <a:avLst/>
          </a:prstGeom>
        </p:spPr>
      </p:pic>
      <p:pic>
        <p:nvPicPr>
          <p:cNvPr id="3" name="Picture 2"/>
          <p:cNvPicPr>
            <a:picLocks noChangeAspect="1"/>
          </p:cNvPicPr>
          <p:nvPr/>
        </p:nvPicPr>
        <p:blipFill>
          <a:blip r:embed="rId3"/>
          <a:stretch>
            <a:fillRect/>
          </a:stretch>
        </p:blipFill>
        <p:spPr>
          <a:xfrm>
            <a:off x="3810002" y="2951164"/>
            <a:ext cx="4350323" cy="2770764"/>
          </a:xfrm>
          <a:prstGeom prst="rect">
            <a:avLst/>
          </a:prstGeom>
        </p:spPr>
      </p:pic>
      <p:sp>
        <p:nvSpPr>
          <p:cNvPr id="4" name="AutoShape 2" descr="What is powder flow for CMC Carboxymethyl cellulose ?"/>
          <p:cNvSpPr>
            <a:spLocks noGrp="1" noChangeAspect="1" noChangeArrowheads="1"/>
          </p:cNvSpPr>
          <p:nvPr>
            <p:ph type="subTitle" idx="1"/>
          </p:nvPr>
        </p:nvSpPr>
        <p:spPr bwMode="auto">
          <a:xfrm>
            <a:off x="2673927" y="2639291"/>
            <a:ext cx="6310746" cy="30826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49799684"/>
      </p:ext>
    </p:extLst>
  </p:cSld>
  <p:clrMapOvr>
    <a:masterClrMapping/>
  </p:clrMapOvr>
  <mc:AlternateContent xmlns:mc="http://schemas.openxmlformats.org/markup-compatibility/2006" xmlns:p14="http://schemas.microsoft.com/office/powerpoint/2010/main">
    <mc:Choice Requires="p14">
      <p:transition spd="slow" p14:dur="2000" advTm="13187"/>
    </mc:Choice>
    <mc:Fallback xmlns="">
      <p:transition spd="slow" advTm="1318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38"/>
            <a:ext cx="10515600" cy="187038"/>
          </a:xfrm>
        </p:spPr>
        <p:txBody>
          <a:bodyPr>
            <a:normAutofit fontScale="90000"/>
          </a:bodyPr>
          <a:lstStyle/>
          <a:p>
            <a:endParaRPr lang="en-GB" dirty="0"/>
          </a:p>
        </p:txBody>
      </p:sp>
      <p:sp>
        <p:nvSpPr>
          <p:cNvPr id="3" name="Content Placeholder 2"/>
          <p:cNvSpPr>
            <a:spLocks noGrp="1"/>
          </p:cNvSpPr>
          <p:nvPr>
            <p:ph idx="1"/>
          </p:nvPr>
        </p:nvSpPr>
        <p:spPr>
          <a:xfrm>
            <a:off x="491836" y="193964"/>
            <a:ext cx="10861964" cy="6483927"/>
          </a:xfrm>
        </p:spPr>
        <p:txBody>
          <a:bodyPr>
            <a:normAutofit/>
          </a:bodyPr>
          <a:lstStyle/>
          <a:p>
            <a:pPr marL="0" indent="0">
              <a:buNone/>
            </a:pPr>
            <a:r>
              <a:rPr lang="en-GB" sz="2400" dirty="0">
                <a:solidFill>
                  <a:srgbClr val="C00000"/>
                </a:solidFill>
                <a:latin typeface="Times New Roman" panose="02020603050405020304" pitchFamily="18" charset="0"/>
                <a:cs typeface="Times New Roman" panose="02020603050405020304" pitchFamily="18" charset="0"/>
              </a:rPr>
              <a:t>Angle of repose</a:t>
            </a:r>
          </a:p>
          <a:p>
            <a:pPr algn="just">
              <a:lnSpc>
                <a:spcPct val="150000"/>
              </a:lnSpc>
            </a:pPr>
            <a:r>
              <a:rPr lang="en-GB" sz="2400" dirty="0">
                <a:latin typeface="Times New Roman" panose="02020603050405020304" pitchFamily="18" charset="0"/>
                <a:cs typeface="Times New Roman" panose="02020603050405020304" pitchFamily="18" charset="0"/>
              </a:rPr>
              <a:t>It is a simple measure of powder flow </a:t>
            </a:r>
          </a:p>
          <a:p>
            <a:pPr marL="0" indent="0" algn="just">
              <a:lnSpc>
                <a:spcPct val="150000"/>
              </a:lnSpc>
              <a:buNone/>
            </a:pPr>
            <a:endParaRPr lang="en-GB" sz="2400" dirty="0">
              <a:latin typeface="Times New Roman" panose="02020603050405020304" pitchFamily="18" charset="0"/>
              <a:cs typeface="Times New Roman" panose="02020603050405020304" pitchFamily="18" charset="0"/>
            </a:endParaRPr>
          </a:p>
          <a:p>
            <a:pPr algn="just">
              <a:lnSpc>
                <a:spcPct val="150000"/>
              </a:lnSpc>
            </a:pPr>
            <a:r>
              <a:rPr lang="en-GB" sz="2400" dirty="0">
                <a:latin typeface="Times New Roman" panose="02020603050405020304" pitchFamily="18" charset="0"/>
                <a:cs typeface="Times New Roman" panose="02020603050405020304" pitchFamily="18" charset="0"/>
              </a:rPr>
              <a:t>When inclination angle &gt; frictional forces              the particles begin to slide </a:t>
            </a:r>
          </a:p>
          <a:p>
            <a:pPr algn="just">
              <a:lnSpc>
                <a:spcPct val="150000"/>
              </a:lnSpc>
            </a:pPr>
            <a:r>
              <a:rPr lang="en-GB" sz="2400" dirty="0">
                <a:latin typeface="Times New Roman" panose="02020603050405020304" pitchFamily="18" charset="0"/>
                <a:cs typeface="Times New Roman" panose="02020603050405020304" pitchFamily="18" charset="0"/>
              </a:rPr>
              <a:t>When inclination angle &lt; frictional forces              the particles stop sliding </a:t>
            </a:r>
          </a:p>
          <a:p>
            <a:pPr algn="just">
              <a:lnSpc>
                <a:spcPct val="150000"/>
              </a:lnSpc>
            </a:pPr>
            <a:r>
              <a:rPr lang="en-GB" sz="2400" dirty="0">
                <a:latin typeface="Times New Roman" panose="02020603050405020304" pitchFamily="18" charset="0"/>
                <a:cs typeface="Times New Roman" panose="02020603050405020304" pitchFamily="18" charset="0"/>
              </a:rPr>
              <a:t>The balance between forces causes a powder poured from the container onto the horizontal surface to form a heap. </a:t>
            </a:r>
          </a:p>
          <a:p>
            <a:pPr algn="just">
              <a:lnSpc>
                <a:spcPct val="150000"/>
              </a:lnSpc>
            </a:pPr>
            <a:r>
              <a:rPr lang="en-GB" sz="2400" dirty="0">
                <a:latin typeface="Times New Roman" panose="02020603050405020304" pitchFamily="18" charset="0"/>
                <a:cs typeface="Times New Roman" panose="02020603050405020304" pitchFamily="18" charset="0"/>
              </a:rPr>
              <a:t>The angle that formed between the sides of the heap and the horizontal surface is called the </a:t>
            </a:r>
            <a:r>
              <a:rPr lang="en-GB" sz="2400" b="1" dirty="0">
                <a:latin typeface="Times New Roman" panose="02020603050405020304" pitchFamily="18" charset="0"/>
                <a:cs typeface="Times New Roman" panose="02020603050405020304" pitchFamily="18" charset="0"/>
              </a:rPr>
              <a:t>angle of repose</a:t>
            </a:r>
          </a:p>
        </p:txBody>
      </p:sp>
      <p:sp>
        <p:nvSpPr>
          <p:cNvPr id="6" name="Right Arrow 5"/>
          <p:cNvSpPr/>
          <p:nvPr/>
        </p:nvSpPr>
        <p:spPr>
          <a:xfrm>
            <a:off x="6096000" y="2291060"/>
            <a:ext cx="720436" cy="235526"/>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
        <p:nvSpPr>
          <p:cNvPr id="7" name="Right Arrow 6"/>
          <p:cNvSpPr/>
          <p:nvPr/>
        </p:nvSpPr>
        <p:spPr>
          <a:xfrm>
            <a:off x="6033654" y="2894154"/>
            <a:ext cx="845127" cy="235527"/>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pic>
        <p:nvPicPr>
          <p:cNvPr id="4" name="Picture 3"/>
          <p:cNvPicPr>
            <a:picLocks noChangeAspect="1"/>
          </p:cNvPicPr>
          <p:nvPr/>
        </p:nvPicPr>
        <p:blipFill>
          <a:blip r:embed="rId2"/>
          <a:stretch>
            <a:fillRect/>
          </a:stretch>
        </p:blipFill>
        <p:spPr>
          <a:xfrm>
            <a:off x="6802581" y="5319136"/>
            <a:ext cx="2311185" cy="1442892"/>
          </a:xfrm>
          <a:prstGeom prst="rect">
            <a:avLst/>
          </a:prstGeom>
        </p:spPr>
      </p:pic>
      <p:pic>
        <p:nvPicPr>
          <p:cNvPr id="8" name="Picture 7">
            <a:extLst>
              <a:ext uri="{FF2B5EF4-FFF2-40B4-BE49-F238E27FC236}">
                <a16:creationId xmlns:a16="http://schemas.microsoft.com/office/drawing/2014/main" id="{62F619BB-680A-A98F-8FD0-B6F07C89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6691" y="135518"/>
            <a:ext cx="1953491" cy="1977737"/>
          </a:xfrm>
          <a:prstGeom prst="rect">
            <a:avLst/>
          </a:prstGeom>
        </p:spPr>
      </p:pic>
    </p:spTree>
    <p:extLst>
      <p:ext uri="{BB962C8B-B14F-4D97-AF65-F5344CB8AC3E}">
        <p14:creationId xmlns:p14="http://schemas.microsoft.com/office/powerpoint/2010/main" val="4105550536"/>
      </p:ext>
    </p:extLst>
  </p:cSld>
  <p:clrMapOvr>
    <a:masterClrMapping/>
  </p:clrMapOvr>
  <mc:AlternateContent xmlns:mc="http://schemas.openxmlformats.org/markup-compatibility/2006" xmlns:p14="http://schemas.microsoft.com/office/powerpoint/2010/main">
    <mc:Choice Requires="p14">
      <p:transition spd="slow" p14:dur="2000" advTm="199640"/>
    </mc:Choice>
    <mc:Fallback xmlns="">
      <p:transition spd="slow" advTm="19964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61348"/>
          </a:xfrm>
        </p:spPr>
        <p:txBody>
          <a:bodyPr>
            <a:normAutofit fontScale="90000"/>
          </a:bodyPr>
          <a:lstStyle/>
          <a:p>
            <a:endParaRPr lang="en-GB" dirty="0"/>
          </a:p>
        </p:txBody>
      </p:sp>
      <p:sp>
        <p:nvSpPr>
          <p:cNvPr id="3" name="Content Placeholder 2"/>
          <p:cNvSpPr>
            <a:spLocks noGrp="1"/>
          </p:cNvSpPr>
          <p:nvPr>
            <p:ph idx="1"/>
          </p:nvPr>
        </p:nvSpPr>
        <p:spPr>
          <a:xfrm>
            <a:off x="838200" y="803564"/>
            <a:ext cx="10515600" cy="5373399"/>
          </a:xfrm>
        </p:spPr>
        <p:txBody>
          <a:bodyPr/>
          <a:lstStyle/>
          <a:p>
            <a:endParaRPr lang="en-GB" dirty="0"/>
          </a:p>
          <a:p>
            <a:pPr algn="just"/>
            <a:r>
              <a:rPr lang="en-GB" dirty="0"/>
              <a:t> </a:t>
            </a:r>
            <a:r>
              <a:rPr lang="en-GB" sz="2400" dirty="0">
                <a:latin typeface="Times New Roman" panose="02020603050405020304" pitchFamily="18" charset="0"/>
                <a:cs typeface="Times New Roman" panose="02020603050405020304" pitchFamily="18" charset="0"/>
              </a:rPr>
              <a:t>The value of the angle of repose is  </a:t>
            </a:r>
            <a:r>
              <a:rPr lang="en-GB" sz="2400" b="1" dirty="0">
                <a:latin typeface="Times New Roman" panose="02020603050405020304" pitchFamily="18" charset="0"/>
                <a:cs typeface="Times New Roman" panose="02020603050405020304" pitchFamily="18" charset="0"/>
              </a:rPr>
              <a:t>high</a:t>
            </a:r>
            <a:r>
              <a:rPr lang="en-GB" sz="2400" dirty="0">
                <a:latin typeface="Times New Roman" panose="02020603050405020304" pitchFamily="18" charset="0"/>
                <a:cs typeface="Times New Roman" panose="02020603050405020304" pitchFamily="18" charset="0"/>
              </a:rPr>
              <a:t> if the powder is cohesive ( has bad flow)</a:t>
            </a:r>
          </a:p>
          <a:p>
            <a:pPr algn="just"/>
            <a:r>
              <a:rPr lang="en-GB" sz="2400" dirty="0">
                <a:latin typeface="Times New Roman" panose="02020603050405020304" pitchFamily="18" charset="0"/>
                <a:cs typeface="Times New Roman" panose="02020603050405020304" pitchFamily="18" charset="0"/>
              </a:rPr>
              <a:t>The value of the angle of repose is </a:t>
            </a:r>
            <a:r>
              <a:rPr lang="en-GB" sz="2400" b="1" dirty="0">
                <a:latin typeface="Times New Roman" panose="02020603050405020304" pitchFamily="18" charset="0"/>
                <a:cs typeface="Times New Roman" panose="02020603050405020304" pitchFamily="18" charset="0"/>
              </a:rPr>
              <a:t>low </a:t>
            </a:r>
            <a:r>
              <a:rPr lang="en-GB" sz="2400" dirty="0">
                <a:latin typeface="Times New Roman" panose="02020603050405020304" pitchFamily="18" charset="0"/>
                <a:cs typeface="Times New Roman" panose="02020603050405020304" pitchFamily="18" charset="0"/>
              </a:rPr>
              <a:t>if the powder is </a:t>
            </a:r>
            <a:r>
              <a:rPr lang="en-GB" sz="2400" dirty="0" err="1">
                <a:latin typeface="Times New Roman" panose="02020603050405020304" pitchFamily="18" charset="0"/>
                <a:cs typeface="Times New Roman" panose="02020603050405020304" pitchFamily="18" charset="0"/>
              </a:rPr>
              <a:t>noncohesive</a:t>
            </a:r>
            <a:r>
              <a:rPr lang="en-GB" sz="2400" dirty="0">
                <a:latin typeface="Times New Roman" panose="02020603050405020304" pitchFamily="18" charset="0"/>
                <a:cs typeface="Times New Roman" panose="02020603050405020304" pitchFamily="18" charset="0"/>
              </a:rPr>
              <a:t> ( has good flow)</a:t>
            </a:r>
          </a:p>
          <a:p>
            <a:pPr marL="0" indent="0">
              <a:buNone/>
            </a:pPr>
            <a:endParaRPr lang="en-GB" dirty="0"/>
          </a:p>
        </p:txBody>
      </p:sp>
      <p:pic>
        <p:nvPicPr>
          <p:cNvPr id="5" name="Picture 4">
            <a:extLst>
              <a:ext uri="{FF2B5EF4-FFF2-40B4-BE49-F238E27FC236}">
                <a16:creationId xmlns:a16="http://schemas.microsoft.com/office/drawing/2014/main" id="{9A5DEF00-0D95-DD3F-1873-AFEB67D7264A}"/>
              </a:ext>
            </a:extLst>
          </p:cNvPr>
          <p:cNvPicPr>
            <a:picLocks noChangeAspect="1"/>
          </p:cNvPicPr>
          <p:nvPr/>
        </p:nvPicPr>
        <p:blipFill>
          <a:blip r:embed="rId2"/>
          <a:stretch>
            <a:fillRect/>
          </a:stretch>
        </p:blipFill>
        <p:spPr>
          <a:xfrm>
            <a:off x="1191328" y="2757055"/>
            <a:ext cx="3356386" cy="1319163"/>
          </a:xfrm>
          <a:prstGeom prst="rect">
            <a:avLst/>
          </a:prstGeom>
        </p:spPr>
      </p:pic>
      <p:sp>
        <p:nvSpPr>
          <p:cNvPr id="7" name="TextBox 6">
            <a:extLst>
              <a:ext uri="{FF2B5EF4-FFF2-40B4-BE49-F238E27FC236}">
                <a16:creationId xmlns:a16="http://schemas.microsoft.com/office/drawing/2014/main" id="{CAA2B7F0-4781-750A-0710-1BC755544BD3}"/>
              </a:ext>
            </a:extLst>
          </p:cNvPr>
          <p:cNvSpPr txBox="1"/>
          <p:nvPr/>
        </p:nvSpPr>
        <p:spPr>
          <a:xfrm>
            <a:off x="983672" y="4027728"/>
            <a:ext cx="10252364" cy="1569660"/>
          </a:xfrm>
          <a:prstGeom prst="rect">
            <a:avLst/>
          </a:prstGeom>
          <a:noFill/>
        </p:spPr>
        <p:txBody>
          <a:bodyPr wrap="square">
            <a:spAutoFit/>
          </a:bodyPr>
          <a:lstStyle/>
          <a:p>
            <a:endParaRPr lang="en-US" sz="2400" b="0" i="0" dirty="0">
              <a:solidFill>
                <a:srgbClr val="000000"/>
              </a:solidFill>
              <a:effectLst/>
              <a:latin typeface="Times New Roman" panose="02020603050405020304" pitchFamily="18" charset="0"/>
              <a:cs typeface="Times New Roman" panose="02020603050405020304" pitchFamily="18" charset="0"/>
            </a:endParaRPr>
          </a:p>
          <a:p>
            <a:r>
              <a:rPr lang="en-US" sz="2400" b="0" i="0" dirty="0">
                <a:solidFill>
                  <a:srgbClr val="000000"/>
                </a:solidFill>
                <a:effectLst/>
                <a:latin typeface="Times New Roman" panose="02020603050405020304" pitchFamily="18" charset="0"/>
                <a:cs typeface="Times New Roman" panose="02020603050405020304" pitchFamily="18" charset="0"/>
              </a:rPr>
              <a:t>If the powder is very cohesive the heap may be characterized by more than one angle of repose.</a:t>
            </a:r>
            <a:r>
              <a:rPr lang="en-US" sz="2400" dirty="0">
                <a:latin typeface="Times New Roman" panose="02020603050405020304" pitchFamily="18" charset="0"/>
                <a:cs typeface="Times New Roman" panose="02020603050405020304" pitchFamily="18" charset="0"/>
              </a:rPr>
              <a:t> ?? Why?? And how to solve this problem?</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5798689"/>
      </p:ext>
    </p:extLst>
  </p:cSld>
  <p:clrMapOvr>
    <a:masterClrMapping/>
  </p:clrMapOvr>
  <mc:AlternateContent xmlns:mc="http://schemas.openxmlformats.org/markup-compatibility/2006" xmlns:p14="http://schemas.microsoft.com/office/powerpoint/2010/main">
    <mc:Choice Requires="p14">
      <p:transition spd="slow" p14:dur="2000" advTm="95187"/>
    </mc:Choice>
    <mc:Fallback xmlns="">
      <p:transition spd="slow" advTm="9518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191"/>
            <a:ext cx="10515600" cy="45719"/>
          </a:xfrm>
        </p:spPr>
        <p:txBody>
          <a:bodyPr>
            <a:normAutofit fontScale="90000"/>
          </a:bodyPr>
          <a:lstStyle/>
          <a:p>
            <a:endParaRPr lang="en-GB" dirty="0"/>
          </a:p>
        </p:txBody>
      </p:sp>
      <p:pic>
        <p:nvPicPr>
          <p:cNvPr id="7" name="Content Placeholder 6">
            <a:extLst>
              <a:ext uri="{FF2B5EF4-FFF2-40B4-BE49-F238E27FC236}">
                <a16:creationId xmlns:a16="http://schemas.microsoft.com/office/drawing/2014/main" id="{A80B4F06-F705-F2B2-D8CD-BBE260BE1B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8291" y="1489365"/>
            <a:ext cx="6904759" cy="4193092"/>
          </a:xfrm>
        </p:spPr>
      </p:pic>
    </p:spTree>
    <p:extLst>
      <p:ext uri="{BB962C8B-B14F-4D97-AF65-F5344CB8AC3E}">
        <p14:creationId xmlns:p14="http://schemas.microsoft.com/office/powerpoint/2010/main" val="3449760848"/>
      </p:ext>
    </p:extLst>
  </p:cSld>
  <p:clrMapOvr>
    <a:masterClrMapping/>
  </p:clrMapOvr>
  <mc:AlternateContent xmlns:mc="http://schemas.openxmlformats.org/markup-compatibility/2006" xmlns:p14="http://schemas.microsoft.com/office/powerpoint/2010/main">
    <mc:Choice Requires="p14">
      <p:transition spd="slow" p14:dur="2000" advTm="44123"/>
    </mc:Choice>
    <mc:Fallback xmlns="">
      <p:transition spd="slow" advTm="4412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B7D5-5974-6A8D-DC2D-F805CEB2CA4C}"/>
              </a:ext>
            </a:extLst>
          </p:cNvPr>
          <p:cNvSpPr>
            <a:spLocks noGrp="1"/>
          </p:cNvSpPr>
          <p:nvPr>
            <p:ph type="title"/>
          </p:nvPr>
        </p:nvSpPr>
        <p:spPr/>
        <p:txBody>
          <a:bodyPr/>
          <a:lstStyle/>
          <a:p>
            <a:r>
              <a:rPr lang="en-GB" b="1" dirty="0">
                <a:solidFill>
                  <a:schemeClr val="accent1"/>
                </a:solidFill>
              </a:rPr>
              <a:t>Measurement methods of angle of repose</a:t>
            </a:r>
            <a:endParaRPr lang="en-US" dirty="0"/>
          </a:p>
        </p:txBody>
      </p:sp>
      <p:pic>
        <p:nvPicPr>
          <p:cNvPr id="8" name="Content Placeholder 7">
            <a:extLst>
              <a:ext uri="{FF2B5EF4-FFF2-40B4-BE49-F238E27FC236}">
                <a16:creationId xmlns:a16="http://schemas.microsoft.com/office/drawing/2014/main" id="{8A3266C5-6CD2-4DEE-08AA-2D941560D09E}"/>
              </a:ext>
            </a:extLst>
          </p:cNvPr>
          <p:cNvPicPr>
            <a:picLocks noGrp="1" noChangeAspect="1"/>
          </p:cNvPicPr>
          <p:nvPr>
            <p:ph idx="1"/>
          </p:nvPr>
        </p:nvPicPr>
        <p:blipFill>
          <a:blip r:embed="rId2"/>
          <a:stretch>
            <a:fillRect/>
          </a:stretch>
        </p:blipFill>
        <p:spPr>
          <a:xfrm>
            <a:off x="1794165" y="1825625"/>
            <a:ext cx="7744690" cy="4351338"/>
          </a:xfrm>
        </p:spPr>
      </p:pic>
    </p:spTree>
    <p:extLst>
      <p:ext uri="{BB962C8B-B14F-4D97-AF65-F5344CB8AC3E}">
        <p14:creationId xmlns:p14="http://schemas.microsoft.com/office/powerpoint/2010/main" val="3178977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a:solidFill>
                  <a:schemeClr val="accent1"/>
                </a:solidFill>
                <a:latin typeface="Times New Roman" panose="02020603050405020304" pitchFamily="18" charset="0"/>
                <a:cs typeface="Times New Roman" panose="02020603050405020304" pitchFamily="18" charset="0"/>
              </a:rPr>
              <a:t>Angle of repose is not reliable method for measuring powder flow, why?</a:t>
            </a:r>
            <a:br>
              <a:rPr lang="en-GB" sz="3600" b="1" dirty="0">
                <a:solidFill>
                  <a:schemeClr val="accent1"/>
                </a:solidFill>
                <a:latin typeface="Times New Roman" panose="02020603050405020304" pitchFamily="18" charset="0"/>
                <a:cs typeface="Times New Roman" panose="02020603050405020304" pitchFamily="18" charset="0"/>
              </a:rPr>
            </a:br>
            <a:endParaRPr lang="en-GB" sz="3600"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199" y="1565564"/>
            <a:ext cx="10811005" cy="4959927"/>
          </a:xfrm>
        </p:spPr>
        <p:txBody>
          <a:bodyPr>
            <a:normAutofit fontScale="92500" lnSpcReduction="10000"/>
          </a:bodyPr>
          <a:lstStyle/>
          <a:p>
            <a:pPr>
              <a:lnSpc>
                <a:spcPct val="150000"/>
              </a:lnSpc>
            </a:pPr>
            <a:r>
              <a:rPr lang="en-US" b="0" i="0" dirty="0">
                <a:solidFill>
                  <a:srgbClr val="000000"/>
                </a:solidFill>
                <a:effectLst/>
                <a:latin typeface="Times New Roman" panose="02020603050405020304" pitchFamily="18" charset="0"/>
                <a:cs typeface="Times New Roman" panose="02020603050405020304" pitchFamily="18" charset="0"/>
              </a:rPr>
              <a:t>Angles of repose have been used as indirect methods of quantifying powder flowability, because of their relationship with interparticle cohesion.</a:t>
            </a:r>
          </a:p>
          <a:p>
            <a:pPr>
              <a:lnSpc>
                <a:spcPct val="150000"/>
              </a:lnSpc>
            </a:pPr>
            <a:r>
              <a:rPr lang="en-US" dirty="0">
                <a:latin typeface="Times New Roman" panose="02020603050405020304" pitchFamily="18" charset="0"/>
                <a:cs typeface="Times New Roman" panose="02020603050405020304" pitchFamily="18" charset="0"/>
              </a:rPr>
              <a:t> </a:t>
            </a:r>
            <a:r>
              <a:rPr lang="en-US" b="0" i="0" dirty="0">
                <a:solidFill>
                  <a:srgbClr val="000000"/>
                </a:solidFill>
                <a:effectLst/>
                <a:latin typeface="Times New Roman" panose="02020603050405020304" pitchFamily="18" charset="0"/>
                <a:cs typeface="Times New Roman" panose="02020603050405020304" pitchFamily="18" charset="0"/>
              </a:rPr>
              <a:t>There are many different methods of determining angles of repose (</a:t>
            </a:r>
            <a:r>
              <a:rPr lang="en-US" dirty="0">
                <a:latin typeface="Times New Roman" panose="02020603050405020304" pitchFamily="18" charset="0"/>
                <a:cs typeface="Times New Roman" panose="02020603050405020304" pitchFamily="18" charset="0"/>
              </a:rPr>
              <a:t> </a:t>
            </a:r>
            <a:r>
              <a:rPr lang="en-US" b="0" i="0" dirty="0">
                <a:solidFill>
                  <a:srgbClr val="000000"/>
                </a:solidFill>
                <a:effectLst/>
                <a:latin typeface="Times New Roman" panose="02020603050405020304" pitchFamily="18" charset="0"/>
                <a:cs typeface="Times New Roman" panose="02020603050405020304" pitchFamily="18" charset="0"/>
              </a:rPr>
              <a:t>produce different values for the same powder)</a:t>
            </a:r>
            <a:r>
              <a:rPr lang="en-US" dirty="0">
                <a:latin typeface="Times New Roman" panose="02020603050405020304" pitchFamily="18" charset="0"/>
                <a:cs typeface="Times New Roman" panose="02020603050405020304" pitchFamily="18" charset="0"/>
              </a:rPr>
              <a:t> </a:t>
            </a:r>
          </a:p>
          <a:p>
            <a:pPr>
              <a:lnSpc>
                <a:spcPct val="150000"/>
              </a:lnSpc>
            </a:pPr>
            <a:r>
              <a:rPr lang="en-US" b="0" i="0" dirty="0">
                <a:solidFill>
                  <a:srgbClr val="000000"/>
                </a:solidFill>
                <a:effectLst/>
                <a:latin typeface="Times New Roman" panose="02020603050405020304" pitchFamily="18" charset="0"/>
                <a:cs typeface="Times New Roman" panose="02020603050405020304" pitchFamily="18" charset="0"/>
              </a:rPr>
              <a:t>Differences in the way the samples were handled prior to measurement</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br>
              <a:rPr lang="en-US" dirty="0"/>
            </a:br>
            <a:endParaRPr lang="en-US" dirty="0"/>
          </a:p>
          <a:p>
            <a:pPr>
              <a:lnSpc>
                <a:spcPct val="150000"/>
              </a:lnSpc>
            </a:pPr>
            <a:endParaRPr lang="en-GB" dirty="0"/>
          </a:p>
        </p:txBody>
      </p:sp>
    </p:spTree>
    <p:extLst>
      <p:ext uri="{BB962C8B-B14F-4D97-AF65-F5344CB8AC3E}">
        <p14:creationId xmlns:p14="http://schemas.microsoft.com/office/powerpoint/2010/main" val="3331554599"/>
      </p:ext>
    </p:extLst>
  </p:cSld>
  <p:clrMapOvr>
    <a:masterClrMapping/>
  </p:clrMapOvr>
  <mc:AlternateContent xmlns:mc="http://schemas.openxmlformats.org/markup-compatibility/2006" xmlns:p14="http://schemas.microsoft.com/office/powerpoint/2010/main">
    <mc:Choice Requires="p14">
      <p:transition spd="slow" p14:dur="2000" advTm="141637"/>
    </mc:Choice>
    <mc:Fallback xmlns="">
      <p:transition spd="slow" advTm="14163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31166"/>
          </a:xfrm>
        </p:spPr>
        <p:txBody>
          <a:bodyPr>
            <a:normAutofit/>
          </a:bodyPr>
          <a:lstStyle/>
          <a:p>
            <a:r>
              <a:rPr lang="en-GB" sz="3600" b="1" dirty="0">
                <a:solidFill>
                  <a:schemeClr val="accent1"/>
                </a:solidFill>
                <a:latin typeface="Times New Roman" panose="02020603050405020304" pitchFamily="18" charset="0"/>
                <a:cs typeface="Times New Roman" panose="02020603050405020304" pitchFamily="18" charset="0"/>
              </a:rPr>
              <a:t>Determination based on bulk density </a:t>
            </a:r>
          </a:p>
        </p:txBody>
      </p:sp>
      <p:sp>
        <p:nvSpPr>
          <p:cNvPr id="3" name="Content Placeholder 2"/>
          <p:cNvSpPr>
            <a:spLocks noGrp="1"/>
          </p:cNvSpPr>
          <p:nvPr>
            <p:ph idx="1"/>
          </p:nvPr>
        </p:nvSpPr>
        <p:spPr>
          <a:xfrm>
            <a:off x="838200" y="1316182"/>
            <a:ext cx="10515600" cy="5153891"/>
          </a:xfrm>
        </p:spPr>
        <p:txBody>
          <a:bodyPr/>
          <a:lstStyle/>
          <a:p>
            <a:r>
              <a:rPr lang="en-GB" sz="2400" dirty="0">
                <a:latin typeface="Times New Roman" panose="02020603050405020304" pitchFamily="18" charset="0"/>
                <a:cs typeface="Times New Roman" panose="02020603050405020304" pitchFamily="18" charset="0"/>
              </a:rPr>
              <a:t>Powder flow can be determined from initial bulk density (poured bulk density </a:t>
            </a:r>
            <a:r>
              <a:rPr lang="el-GR" sz="2400" b="1" i="1" dirty="0">
                <a:latin typeface="Times New Roman" panose="02020603050405020304" pitchFamily="18" charset="0"/>
                <a:cs typeface="Times New Roman" panose="02020603050405020304" pitchFamily="18" charset="0"/>
              </a:rPr>
              <a:t>ρ</a:t>
            </a:r>
            <a:r>
              <a:rPr lang="en-GB" sz="2400" dirty="0">
                <a:latin typeface="Times New Roman" panose="02020603050405020304" pitchFamily="18" charset="0"/>
                <a:cs typeface="Times New Roman" panose="02020603050405020304" pitchFamily="18" charset="0"/>
              </a:rPr>
              <a:t>poured</a:t>
            </a:r>
            <a:r>
              <a:rPr lang="en-GB" sz="2400" i="1" dirty="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and final bulk density (tapped bulk density</a:t>
            </a:r>
            <a:r>
              <a:rPr lang="el-GR" sz="2400" b="1" i="1" dirty="0">
                <a:latin typeface="Times New Roman" panose="02020603050405020304" pitchFamily="18" charset="0"/>
                <a:cs typeface="Times New Roman" panose="02020603050405020304" pitchFamily="18" charset="0"/>
              </a:rPr>
              <a:t>ρ</a:t>
            </a:r>
            <a:r>
              <a:rPr lang="en-GB" sz="2400" dirty="0">
                <a:latin typeface="Times New Roman" panose="02020603050405020304" pitchFamily="18" charset="0"/>
                <a:cs typeface="Times New Roman" panose="02020603050405020304" pitchFamily="18" charset="0"/>
              </a:rPr>
              <a:t>tapped)</a:t>
            </a:r>
          </a:p>
          <a:p>
            <a:r>
              <a:rPr lang="en-GB" sz="2400" dirty="0">
                <a:latin typeface="Times New Roman" panose="02020603050405020304" pitchFamily="18" charset="0"/>
                <a:cs typeface="Times New Roman" panose="02020603050405020304" pitchFamily="18" charset="0"/>
              </a:rPr>
              <a:t>simple, fast, and popular method</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0" indent="0">
              <a:buNone/>
            </a:pPr>
            <a:r>
              <a:rPr lang="en-GB" sz="2400" dirty="0">
                <a:latin typeface="Times New Roman" panose="02020603050405020304" pitchFamily="18" charset="0"/>
                <a:cs typeface="Times New Roman" panose="02020603050405020304" pitchFamily="18" charset="0"/>
              </a:rPr>
              <a:t>                 </a:t>
            </a:r>
            <a:r>
              <a:rPr lang="el-GR" sz="2400" b="1" i="1" dirty="0">
                <a:solidFill>
                  <a:prstClr val="black"/>
                </a:solidFill>
                <a:latin typeface="Times New Roman" panose="02020603050405020304" pitchFamily="18" charset="0"/>
                <a:cs typeface="Times New Roman" panose="02020603050405020304" pitchFamily="18" charset="0"/>
              </a:rPr>
              <a:t>ρ</a:t>
            </a:r>
            <a:r>
              <a:rPr lang="en-GB" sz="2400" dirty="0">
                <a:solidFill>
                  <a:prstClr val="black"/>
                </a:solidFill>
                <a:latin typeface="Times New Roman" panose="02020603050405020304" pitchFamily="18" charset="0"/>
                <a:cs typeface="Times New Roman" panose="02020603050405020304" pitchFamily="18" charset="0"/>
              </a:rPr>
              <a:t>poured</a:t>
            </a:r>
            <a:r>
              <a:rPr lang="en-GB" sz="2400" dirty="0">
                <a:latin typeface="Times New Roman" panose="02020603050405020304" pitchFamily="18" charset="0"/>
                <a:cs typeface="Times New Roman" panose="02020603050405020304" pitchFamily="18" charset="0"/>
              </a:rPr>
              <a:t> ₌   </a:t>
            </a:r>
            <a:r>
              <a:rPr lang="en-GB" sz="2400" i="1" dirty="0">
                <a:latin typeface="Times New Roman" panose="02020603050405020304" pitchFamily="18" charset="0"/>
                <a:cs typeface="Times New Roman" panose="02020603050405020304" pitchFamily="18" charset="0"/>
              </a:rPr>
              <a:t>m</a:t>
            </a:r>
            <a:r>
              <a:rPr lang="en-GB" sz="2400" dirty="0">
                <a:latin typeface="Times New Roman" panose="02020603050405020304" pitchFamily="18" charset="0"/>
                <a:cs typeface="Times New Roman" panose="02020603050405020304" pitchFamily="18" charset="0"/>
              </a:rPr>
              <a:t>/ Vₒ</a:t>
            </a:r>
          </a:p>
          <a:p>
            <a:pPr marL="0" indent="0">
              <a:buNone/>
            </a:pPr>
            <a:r>
              <a:rPr lang="en-GB" sz="2400" dirty="0">
                <a:latin typeface="Times New Roman" panose="02020603050405020304" pitchFamily="18" charset="0"/>
                <a:cs typeface="Times New Roman" panose="02020603050405020304" pitchFamily="18" charset="0"/>
              </a:rPr>
              <a:t>                 </a:t>
            </a:r>
          </a:p>
          <a:p>
            <a:pPr marL="0" indent="0">
              <a:buNone/>
            </a:pPr>
            <a:r>
              <a:rPr lang="en-GB" sz="2400" dirty="0">
                <a:latin typeface="Times New Roman" panose="02020603050405020304" pitchFamily="18" charset="0"/>
                <a:cs typeface="Times New Roman" panose="02020603050405020304" pitchFamily="18" charset="0"/>
              </a:rPr>
              <a:t>               </a:t>
            </a:r>
            <a:r>
              <a:rPr lang="el-GR" sz="2400" b="1" i="1" dirty="0">
                <a:solidFill>
                  <a:prstClr val="black"/>
                </a:solidFill>
                <a:latin typeface="Times New Roman" panose="02020603050405020304" pitchFamily="18" charset="0"/>
                <a:cs typeface="Times New Roman" panose="02020603050405020304" pitchFamily="18" charset="0"/>
              </a:rPr>
              <a:t>ρ</a:t>
            </a:r>
            <a:r>
              <a:rPr lang="en-GB" sz="2400" dirty="0">
                <a:solidFill>
                  <a:prstClr val="black"/>
                </a:solidFill>
                <a:latin typeface="Times New Roman" panose="02020603050405020304" pitchFamily="18" charset="0"/>
                <a:cs typeface="Times New Roman" panose="02020603050405020304" pitchFamily="18" charset="0"/>
              </a:rPr>
              <a:t>tapped  ₌   </a:t>
            </a:r>
            <a:r>
              <a:rPr lang="en-GB" sz="2400" i="1" dirty="0">
                <a:solidFill>
                  <a:prstClr val="black"/>
                </a:solidFill>
                <a:latin typeface="Times New Roman" panose="02020603050405020304" pitchFamily="18" charset="0"/>
                <a:cs typeface="Times New Roman" panose="02020603050405020304" pitchFamily="18" charset="0"/>
              </a:rPr>
              <a:t>m</a:t>
            </a:r>
            <a:r>
              <a:rPr lang="en-GB" sz="2400" dirty="0">
                <a:solidFill>
                  <a:prstClr val="black"/>
                </a:solidFill>
                <a:latin typeface="Times New Roman" panose="02020603050405020304" pitchFamily="18" charset="0"/>
                <a:cs typeface="Times New Roman" panose="02020603050405020304" pitchFamily="18" charset="0"/>
              </a:rPr>
              <a:t>/ </a:t>
            </a:r>
            <a:r>
              <a:rPr lang="en-GB" sz="2400" dirty="0" err="1">
                <a:solidFill>
                  <a:prstClr val="black"/>
                </a:solidFill>
                <a:latin typeface="Times New Roman" panose="02020603050405020304" pitchFamily="18" charset="0"/>
                <a:cs typeface="Times New Roman" panose="02020603050405020304" pitchFamily="18" charset="0"/>
              </a:rPr>
              <a:t>Vf</a:t>
            </a:r>
            <a:endParaRPr lang="en-GB" sz="2400" dirty="0">
              <a:solidFill>
                <a:prstClr val="black"/>
              </a:solidFill>
              <a:latin typeface="Times New Roman" panose="02020603050405020304" pitchFamily="18" charset="0"/>
              <a:cs typeface="Times New Roman" panose="02020603050405020304" pitchFamily="18" charset="0"/>
            </a:endParaRPr>
          </a:p>
          <a:p>
            <a:pPr marL="0" indent="0">
              <a:buNone/>
            </a:pPr>
            <a:endParaRPr lang="en-GB" sz="2400" dirty="0">
              <a:solidFill>
                <a:prstClr val="black"/>
              </a:solidFill>
              <a:latin typeface="Times New Roman" panose="02020603050405020304" pitchFamily="18" charset="0"/>
              <a:cs typeface="Times New Roman" panose="02020603050405020304" pitchFamily="18" charset="0"/>
            </a:endParaRPr>
          </a:p>
          <a:p>
            <a:pPr lvl="0"/>
            <a:r>
              <a:rPr lang="en-GB" sz="2400" dirty="0">
                <a:solidFill>
                  <a:prstClr val="black"/>
                </a:solidFill>
                <a:latin typeface="Times New Roman" panose="02020603050405020304" pitchFamily="18" charset="0"/>
                <a:cs typeface="Times New Roman" panose="02020603050405020304" pitchFamily="18" charset="0"/>
              </a:rPr>
              <a:t>Use Scott Volumeter to measure the bulk density</a:t>
            </a:r>
          </a:p>
          <a:p>
            <a:pPr marL="457200" lvl="1" indent="0">
              <a:buNone/>
            </a:pPr>
            <a:r>
              <a:rPr lang="en-GB" dirty="0">
                <a:solidFill>
                  <a:prstClr val="black"/>
                </a:solidFill>
                <a:latin typeface="Times New Roman" panose="02020603050405020304" pitchFamily="18" charset="0"/>
                <a:cs typeface="Times New Roman" panose="02020603050405020304" pitchFamily="18" charset="0"/>
              </a:rPr>
              <a:t>( </a:t>
            </a:r>
            <a:r>
              <a:rPr lang="el-GR" b="1" i="1" dirty="0">
                <a:solidFill>
                  <a:prstClr val="black"/>
                </a:solidFill>
                <a:latin typeface="Times New Roman" panose="02020603050405020304" pitchFamily="18" charset="0"/>
                <a:cs typeface="Times New Roman" panose="02020603050405020304" pitchFamily="18" charset="0"/>
              </a:rPr>
              <a:t>ρ</a:t>
            </a:r>
            <a:r>
              <a:rPr lang="en-GB" dirty="0">
                <a:solidFill>
                  <a:prstClr val="black"/>
                </a:solidFill>
                <a:latin typeface="Times New Roman" panose="02020603050405020304" pitchFamily="18" charset="0"/>
                <a:cs typeface="Times New Roman" panose="02020603050405020304" pitchFamily="18" charset="0"/>
              </a:rPr>
              <a:t>poured )</a:t>
            </a:r>
          </a:p>
          <a:p>
            <a:endParaRPr lang="en-GB" sz="1600" dirty="0"/>
          </a:p>
        </p:txBody>
      </p:sp>
      <p:pic>
        <p:nvPicPr>
          <p:cNvPr id="4" name="Picture 3"/>
          <p:cNvPicPr>
            <a:picLocks noChangeAspect="1"/>
          </p:cNvPicPr>
          <p:nvPr/>
        </p:nvPicPr>
        <p:blipFill>
          <a:blip r:embed="rId2"/>
          <a:stretch>
            <a:fillRect/>
          </a:stretch>
        </p:blipFill>
        <p:spPr>
          <a:xfrm>
            <a:off x="8506721" y="2447348"/>
            <a:ext cx="2847079" cy="4027077"/>
          </a:xfrm>
          <a:prstGeom prst="rect">
            <a:avLst/>
          </a:prstGeom>
        </p:spPr>
      </p:pic>
    </p:spTree>
    <p:extLst>
      <p:ext uri="{BB962C8B-B14F-4D97-AF65-F5344CB8AC3E}">
        <p14:creationId xmlns:p14="http://schemas.microsoft.com/office/powerpoint/2010/main" val="945240311"/>
      </p:ext>
    </p:extLst>
  </p:cSld>
  <p:clrMapOvr>
    <a:masterClrMapping/>
  </p:clrMapOvr>
  <mc:AlternateContent xmlns:mc="http://schemas.openxmlformats.org/markup-compatibility/2006" xmlns:p14="http://schemas.microsoft.com/office/powerpoint/2010/main">
    <mc:Choice Requires="p14">
      <p:transition spd="slow" p14:dur="2000" advTm="70457"/>
    </mc:Choice>
    <mc:Fallback xmlns="">
      <p:transition spd="slow" advTm="7045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147"/>
            <a:ext cx="10515600" cy="80961"/>
          </a:xfrm>
        </p:spPr>
        <p:txBody>
          <a:bodyPr>
            <a:normAutofit fontScale="90000"/>
          </a:bodyPr>
          <a:lstStyle/>
          <a:p>
            <a:endParaRPr lang="en-GB" dirty="0"/>
          </a:p>
        </p:txBody>
      </p:sp>
      <p:sp>
        <p:nvSpPr>
          <p:cNvPr id="3" name="Content Placeholder 2"/>
          <p:cNvSpPr>
            <a:spLocks noGrp="1"/>
          </p:cNvSpPr>
          <p:nvPr>
            <p:ph idx="1"/>
          </p:nvPr>
        </p:nvSpPr>
        <p:spPr>
          <a:xfrm>
            <a:off x="838200" y="263236"/>
            <a:ext cx="11062854" cy="6269184"/>
          </a:xfrm>
        </p:spPr>
        <p:txBody>
          <a:bodyPr>
            <a:noAutofit/>
          </a:bodyPr>
          <a:lstStyle/>
          <a:p>
            <a:pPr>
              <a:lnSpc>
                <a:spcPct val="150000"/>
              </a:lnSpc>
            </a:pPr>
            <a:r>
              <a:rPr lang="en-GB" sz="2400" dirty="0">
                <a:latin typeface="Times New Roman" panose="02020603050405020304" pitchFamily="18" charset="0"/>
                <a:cs typeface="Times New Roman" panose="02020603050405020304" pitchFamily="18" charset="0"/>
              </a:rPr>
              <a:t>Use the tap density tester to measure tapped density (</a:t>
            </a:r>
            <a:r>
              <a:rPr lang="el-GR" sz="2400" b="1" i="1" dirty="0">
                <a:solidFill>
                  <a:prstClr val="black"/>
                </a:solidFill>
                <a:latin typeface="Times New Roman" panose="02020603050405020304" pitchFamily="18" charset="0"/>
                <a:cs typeface="Times New Roman" panose="02020603050405020304" pitchFamily="18" charset="0"/>
              </a:rPr>
              <a:t>ρ</a:t>
            </a:r>
            <a:r>
              <a:rPr lang="en-GB" sz="2400" dirty="0">
                <a:solidFill>
                  <a:prstClr val="black"/>
                </a:solidFill>
                <a:latin typeface="Times New Roman" panose="02020603050405020304" pitchFamily="18" charset="0"/>
                <a:cs typeface="Times New Roman" panose="02020603050405020304" pitchFamily="18" charset="0"/>
              </a:rPr>
              <a:t>tapped ) </a:t>
            </a:r>
          </a:p>
          <a:p>
            <a:pPr lvl="0">
              <a:lnSpc>
                <a:spcPct val="150000"/>
              </a:lnSpc>
            </a:pPr>
            <a:r>
              <a:rPr lang="en-GB" sz="2400" dirty="0">
                <a:solidFill>
                  <a:prstClr val="black"/>
                </a:solidFill>
                <a:latin typeface="Times New Roman" panose="02020603050405020304" pitchFamily="18" charset="0"/>
                <a:cs typeface="Times New Roman" panose="02020603050405020304" pitchFamily="18" charset="0"/>
              </a:rPr>
              <a:t> </a:t>
            </a:r>
            <a:r>
              <a:rPr lang="en-GB" sz="2400" dirty="0" err="1">
                <a:solidFill>
                  <a:prstClr val="black"/>
                </a:solidFill>
                <a:latin typeface="Times New Roman" panose="02020603050405020304" pitchFamily="18" charset="0"/>
                <a:cs typeface="Times New Roman" panose="02020603050405020304" pitchFamily="18" charset="0"/>
              </a:rPr>
              <a:t>Hausner</a:t>
            </a:r>
            <a:r>
              <a:rPr lang="en-GB" sz="2400" dirty="0">
                <a:solidFill>
                  <a:prstClr val="black"/>
                </a:solidFill>
                <a:latin typeface="Times New Roman" panose="02020603050405020304" pitchFamily="18" charset="0"/>
                <a:cs typeface="Times New Roman" panose="02020603050405020304" pitchFamily="18" charset="0"/>
              </a:rPr>
              <a:t> ratio= P </a:t>
            </a:r>
            <a:r>
              <a:rPr lang="en-GB" sz="2400" baseline="-25000" dirty="0">
                <a:solidFill>
                  <a:prstClr val="black"/>
                </a:solidFill>
                <a:latin typeface="Times New Roman" panose="02020603050405020304" pitchFamily="18" charset="0"/>
                <a:cs typeface="Times New Roman" panose="02020603050405020304" pitchFamily="18" charset="0"/>
              </a:rPr>
              <a:t>tapped</a:t>
            </a:r>
            <a:r>
              <a:rPr lang="en-GB" sz="2400" dirty="0">
                <a:solidFill>
                  <a:prstClr val="black"/>
                </a:solidFill>
                <a:latin typeface="Times New Roman" panose="02020603050405020304" pitchFamily="18" charset="0"/>
                <a:cs typeface="Times New Roman" panose="02020603050405020304" pitchFamily="18" charset="0"/>
              </a:rPr>
              <a:t>/ P </a:t>
            </a:r>
            <a:r>
              <a:rPr lang="en-GB" sz="2400" baseline="-25000" dirty="0">
                <a:solidFill>
                  <a:prstClr val="black"/>
                </a:solidFill>
                <a:latin typeface="Times New Roman" panose="02020603050405020304" pitchFamily="18" charset="0"/>
                <a:cs typeface="Times New Roman" panose="02020603050405020304" pitchFamily="18" charset="0"/>
              </a:rPr>
              <a:t>poured</a:t>
            </a:r>
          </a:p>
          <a:p>
            <a:pPr lvl="0">
              <a:lnSpc>
                <a:spcPct val="150000"/>
              </a:lnSpc>
            </a:pPr>
            <a:r>
              <a:rPr lang="en-GB" sz="2400" dirty="0" err="1">
                <a:solidFill>
                  <a:prstClr val="black"/>
                </a:solidFill>
                <a:latin typeface="Times New Roman" panose="02020603050405020304" pitchFamily="18" charset="0"/>
                <a:cs typeface="Times New Roman" panose="02020603050405020304" pitchFamily="18" charset="0"/>
              </a:rPr>
              <a:t>Carr’s</a:t>
            </a:r>
            <a:r>
              <a:rPr lang="en-GB" sz="2400" dirty="0">
                <a:solidFill>
                  <a:prstClr val="black"/>
                </a:solidFill>
                <a:latin typeface="Times New Roman" panose="02020603050405020304" pitchFamily="18" charset="0"/>
                <a:cs typeface="Times New Roman" panose="02020603050405020304" pitchFamily="18" charset="0"/>
              </a:rPr>
              <a:t> index =(P </a:t>
            </a:r>
            <a:r>
              <a:rPr lang="en-GB" sz="2400" baseline="-25000" dirty="0">
                <a:solidFill>
                  <a:prstClr val="black"/>
                </a:solidFill>
                <a:latin typeface="Times New Roman" panose="02020603050405020304" pitchFamily="18" charset="0"/>
                <a:cs typeface="Times New Roman" panose="02020603050405020304" pitchFamily="18" charset="0"/>
              </a:rPr>
              <a:t>tapped</a:t>
            </a:r>
            <a:r>
              <a:rPr lang="en-GB" sz="2400" dirty="0">
                <a:solidFill>
                  <a:prstClr val="black"/>
                </a:solidFill>
                <a:latin typeface="Times New Roman" panose="02020603050405020304" pitchFamily="18" charset="0"/>
                <a:cs typeface="Times New Roman" panose="02020603050405020304" pitchFamily="18" charset="0"/>
              </a:rPr>
              <a:t>- P </a:t>
            </a:r>
            <a:r>
              <a:rPr lang="en-GB" sz="2400" baseline="-25000" dirty="0">
                <a:solidFill>
                  <a:prstClr val="black"/>
                </a:solidFill>
                <a:latin typeface="Times New Roman" panose="02020603050405020304" pitchFamily="18" charset="0"/>
                <a:cs typeface="Times New Roman" panose="02020603050405020304" pitchFamily="18" charset="0"/>
              </a:rPr>
              <a:t>poured</a:t>
            </a:r>
            <a:r>
              <a:rPr lang="en-GB" sz="2400" dirty="0">
                <a:solidFill>
                  <a:prstClr val="black"/>
                </a:solidFill>
                <a:latin typeface="Times New Roman" panose="02020603050405020304" pitchFamily="18" charset="0"/>
                <a:cs typeface="Times New Roman" panose="02020603050405020304" pitchFamily="18" charset="0"/>
              </a:rPr>
              <a:t>)/ P </a:t>
            </a:r>
            <a:r>
              <a:rPr lang="en-GB" sz="2400" baseline="-25000" dirty="0">
                <a:solidFill>
                  <a:prstClr val="black"/>
                </a:solidFill>
                <a:latin typeface="Times New Roman" panose="02020603050405020304" pitchFamily="18" charset="0"/>
                <a:cs typeface="Times New Roman" panose="02020603050405020304" pitchFamily="18" charset="0"/>
              </a:rPr>
              <a:t>tapped</a:t>
            </a:r>
            <a:r>
              <a:rPr lang="en-GB" sz="2400" dirty="0">
                <a:solidFill>
                  <a:prstClr val="black"/>
                </a:solidFill>
                <a:latin typeface="Times New Roman" panose="02020603050405020304" pitchFamily="18" charset="0"/>
                <a:cs typeface="Times New Roman" panose="02020603050405020304" pitchFamily="18" charset="0"/>
              </a:rPr>
              <a:t>)× 100%</a:t>
            </a:r>
          </a:p>
          <a:p>
            <a:pPr lvl="0">
              <a:lnSpc>
                <a:spcPct val="150000"/>
              </a:lnSpc>
            </a:pPr>
            <a:r>
              <a:rPr lang="en-GB" sz="2400" dirty="0" err="1">
                <a:solidFill>
                  <a:prstClr val="black"/>
                </a:solidFill>
                <a:latin typeface="Times New Roman" panose="02020603050405020304" pitchFamily="18" charset="0"/>
                <a:cs typeface="Times New Roman" panose="02020603050405020304" pitchFamily="18" charset="0"/>
              </a:rPr>
              <a:t>Carr’s</a:t>
            </a:r>
            <a:r>
              <a:rPr lang="en-GB" sz="2400" dirty="0">
                <a:solidFill>
                  <a:prstClr val="black"/>
                </a:solidFill>
                <a:latin typeface="Times New Roman" panose="02020603050405020304" pitchFamily="18" charset="0"/>
                <a:cs typeface="Times New Roman" panose="02020603050405020304" pitchFamily="18" charset="0"/>
              </a:rPr>
              <a:t> index</a:t>
            </a:r>
            <a:r>
              <a:rPr lang="en-GB" sz="2400" dirty="0">
                <a:latin typeface="Times New Roman" panose="02020603050405020304" pitchFamily="18" charset="0"/>
                <a:cs typeface="Times New Roman" panose="02020603050405020304" pitchFamily="18" charset="0"/>
              </a:rPr>
              <a:t> is also called the compressibility index</a:t>
            </a:r>
          </a:p>
          <a:p>
            <a:pPr lvl="0">
              <a:lnSpc>
                <a:spcPct val="150000"/>
              </a:lnSpc>
            </a:pPr>
            <a:r>
              <a:rPr lang="en-US" sz="2400" b="0" i="0" dirty="0" err="1">
                <a:solidFill>
                  <a:srgbClr val="000000"/>
                </a:solidFill>
                <a:effectLst/>
                <a:latin typeface="Times New Roman" panose="02020603050405020304" pitchFamily="18" charset="0"/>
                <a:cs typeface="Times New Roman" panose="02020603050405020304" pitchFamily="18" charset="0"/>
              </a:rPr>
              <a:t>Hausner</a:t>
            </a:r>
            <a:r>
              <a:rPr lang="en-US" sz="2400" b="0" i="0" dirty="0">
                <a:solidFill>
                  <a:srgbClr val="000000"/>
                </a:solidFill>
                <a:effectLst/>
                <a:latin typeface="Times New Roman" panose="02020603050405020304" pitchFamily="18" charset="0"/>
                <a:cs typeface="Times New Roman" panose="02020603050405020304" pitchFamily="18" charset="0"/>
              </a:rPr>
              <a:t> was related to interparticle friction and, as such, could be used to predict powder flow properties. He showed that powders with </a:t>
            </a:r>
            <a:r>
              <a:rPr lang="en-US" sz="2400" b="1" i="0" dirty="0">
                <a:solidFill>
                  <a:srgbClr val="FF0000"/>
                </a:solidFill>
                <a:effectLst/>
                <a:latin typeface="Times New Roman" panose="02020603050405020304" pitchFamily="18" charset="0"/>
                <a:cs typeface="Times New Roman" panose="02020603050405020304" pitchFamily="18" charset="0"/>
              </a:rPr>
              <a:t>low</a:t>
            </a:r>
            <a:r>
              <a:rPr lang="en-US" sz="2400" b="0" i="0" dirty="0">
                <a:solidFill>
                  <a:srgbClr val="000000"/>
                </a:solidFill>
                <a:effectLst/>
                <a:latin typeface="Times New Roman" panose="02020603050405020304" pitchFamily="18" charset="0"/>
                <a:cs typeface="Times New Roman" panose="02020603050405020304" pitchFamily="18" charset="0"/>
              </a:rPr>
              <a:t> interparticle friction, such as coarse spheres, had ratios of approximately </a:t>
            </a:r>
            <a:r>
              <a:rPr lang="en-US" sz="2400" b="0" i="0" dirty="0">
                <a:solidFill>
                  <a:srgbClr val="FF0000"/>
                </a:solidFill>
                <a:effectLst/>
                <a:latin typeface="Times New Roman" panose="02020603050405020304" pitchFamily="18" charset="0"/>
                <a:cs typeface="Times New Roman" panose="02020603050405020304" pitchFamily="18" charset="0"/>
              </a:rPr>
              <a:t>less than 1.2</a:t>
            </a:r>
            <a:r>
              <a:rPr lang="en-US" sz="2400" b="0" i="0" dirty="0">
                <a:solidFill>
                  <a:srgbClr val="000000"/>
                </a:solidFill>
                <a:effectLst/>
                <a:latin typeface="Times New Roman" panose="02020603050405020304" pitchFamily="18" charset="0"/>
                <a:cs typeface="Times New Roman" panose="02020603050405020304" pitchFamily="18" charset="0"/>
              </a:rPr>
              <a:t>, whereas </a:t>
            </a:r>
            <a:r>
              <a:rPr lang="en-US" sz="2400" b="0" i="0" dirty="0">
                <a:solidFill>
                  <a:srgbClr val="FF0000"/>
                </a:solidFill>
                <a:effectLst/>
                <a:latin typeface="Times New Roman" panose="02020603050405020304" pitchFamily="18" charset="0"/>
                <a:cs typeface="Times New Roman" panose="02020603050405020304" pitchFamily="18" charset="0"/>
              </a:rPr>
              <a:t>more cohesive</a:t>
            </a:r>
            <a:r>
              <a:rPr lang="en-US" sz="2400" b="0" i="0" dirty="0">
                <a:solidFill>
                  <a:srgbClr val="000000"/>
                </a:solidFill>
                <a:effectLst/>
                <a:latin typeface="Times New Roman" panose="02020603050405020304" pitchFamily="18" charset="0"/>
                <a:cs typeface="Times New Roman" panose="02020603050405020304" pitchFamily="18" charset="0"/>
              </a:rPr>
              <a:t>, less free-flowing powders have </a:t>
            </a:r>
            <a:r>
              <a:rPr lang="en-US" sz="2400" b="0" i="0" dirty="0" err="1">
                <a:solidFill>
                  <a:srgbClr val="000000"/>
                </a:solidFill>
                <a:effectLst/>
                <a:latin typeface="Times New Roman" panose="02020603050405020304" pitchFamily="18" charset="0"/>
                <a:cs typeface="Times New Roman" panose="02020603050405020304" pitchFamily="18" charset="0"/>
              </a:rPr>
              <a:t>Hausner</a:t>
            </a:r>
            <a:r>
              <a:rPr lang="en-US" sz="2400" b="0" i="0" dirty="0">
                <a:solidFill>
                  <a:srgbClr val="000000"/>
                </a:solidFill>
                <a:effectLst/>
                <a:latin typeface="Times New Roman" panose="02020603050405020304" pitchFamily="18" charset="0"/>
                <a:cs typeface="Times New Roman" panose="02020603050405020304" pitchFamily="18" charset="0"/>
              </a:rPr>
              <a:t> ratios </a:t>
            </a:r>
            <a:r>
              <a:rPr lang="en-US" sz="2400" b="0" i="0" dirty="0">
                <a:solidFill>
                  <a:srgbClr val="FF0000"/>
                </a:solidFill>
                <a:effectLst/>
                <a:latin typeface="Times New Roman" panose="02020603050405020304" pitchFamily="18" charset="0"/>
                <a:cs typeface="Times New Roman" panose="02020603050405020304" pitchFamily="18" charset="0"/>
              </a:rPr>
              <a:t>greater than 1.5</a:t>
            </a:r>
            <a:r>
              <a:rPr lang="en-US" sz="2400" dirty="0">
                <a:solidFill>
                  <a:srgbClr val="FF0000"/>
                </a:solidFill>
                <a:latin typeface="Times New Roman" panose="02020603050405020304" pitchFamily="18" charset="0"/>
                <a:cs typeface="Times New Roman" panose="02020603050405020304" pitchFamily="18" charset="0"/>
              </a:rPr>
              <a:t> </a:t>
            </a:r>
          </a:p>
          <a:p>
            <a:pPr lvl="0">
              <a:lnSpc>
                <a:spcPct val="150000"/>
              </a:lnSpc>
            </a:pPr>
            <a:r>
              <a:rPr lang="en-GB" sz="2400" dirty="0">
                <a:latin typeface="Times New Roman" panose="02020603050405020304" pitchFamily="18" charset="0"/>
                <a:cs typeface="Times New Roman" panose="02020603050405020304" pitchFamily="18" charset="0"/>
              </a:rPr>
              <a:t>Factors affecting values of </a:t>
            </a:r>
            <a:r>
              <a:rPr lang="en-GB" sz="2400" dirty="0" err="1">
                <a:latin typeface="Times New Roman" panose="02020603050405020304" pitchFamily="18" charset="0"/>
                <a:cs typeface="Times New Roman" panose="02020603050405020304" pitchFamily="18" charset="0"/>
              </a:rPr>
              <a:t>Carr’s</a:t>
            </a:r>
            <a:r>
              <a:rPr lang="en-GB" sz="2400" dirty="0">
                <a:latin typeface="Times New Roman" panose="02020603050405020304" pitchFamily="18" charset="0"/>
                <a:cs typeface="Times New Roman" panose="02020603050405020304" pitchFamily="18" charset="0"/>
              </a:rPr>
              <a:t> index and </a:t>
            </a:r>
            <a:r>
              <a:rPr lang="en-GB" sz="2400" dirty="0" err="1">
                <a:latin typeface="Times New Roman" panose="02020603050405020304" pitchFamily="18" charset="0"/>
                <a:cs typeface="Times New Roman" panose="02020603050405020304" pitchFamily="18" charset="0"/>
              </a:rPr>
              <a:t>Hausner</a:t>
            </a:r>
            <a:r>
              <a:rPr lang="en-GB" sz="2400" dirty="0">
                <a:latin typeface="Times New Roman" panose="02020603050405020304" pitchFamily="18" charset="0"/>
                <a:cs typeface="Times New Roman" panose="02020603050405020304" pitchFamily="18" charset="0"/>
              </a:rPr>
              <a:t> Ratio??</a:t>
            </a:r>
            <a:br>
              <a:rPr lang="en-US" sz="2400" dirty="0">
                <a:latin typeface="Times New Roman" panose="02020603050405020304" pitchFamily="18" charset="0"/>
                <a:cs typeface="Times New Roman" panose="02020603050405020304" pitchFamily="18" charset="0"/>
              </a:rPr>
            </a:br>
            <a:endParaRPr lang="en-US" sz="2400" baseline="-25000"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9317182" y="325580"/>
            <a:ext cx="2583872" cy="2937165"/>
          </a:xfrm>
          <a:prstGeom prst="rect">
            <a:avLst/>
          </a:prstGeom>
        </p:spPr>
      </p:pic>
    </p:spTree>
    <p:extLst>
      <p:ext uri="{BB962C8B-B14F-4D97-AF65-F5344CB8AC3E}">
        <p14:creationId xmlns:p14="http://schemas.microsoft.com/office/powerpoint/2010/main" val="760921034"/>
      </p:ext>
    </p:extLst>
  </p:cSld>
  <p:clrMapOvr>
    <a:masterClrMapping/>
  </p:clrMapOvr>
  <mc:AlternateContent xmlns:mc="http://schemas.openxmlformats.org/markup-compatibility/2006" xmlns:p14="http://schemas.microsoft.com/office/powerpoint/2010/main">
    <mc:Choice Requires="p14">
      <p:transition spd="slow" p14:dur="2000" advTm="82144"/>
    </mc:Choice>
    <mc:Fallback xmlns="">
      <p:transition spd="slow" advTm="8214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7711"/>
          </a:xfrm>
        </p:spPr>
        <p:txBody>
          <a:bodyPr>
            <a:normAutofit fontScale="90000"/>
          </a:bodyPr>
          <a:lstStyle/>
          <a:p>
            <a:endParaRPr lang="en-GB" dirty="0"/>
          </a:p>
        </p:txBody>
      </p:sp>
      <p:pic>
        <p:nvPicPr>
          <p:cNvPr id="4" name="Content Placeholder 3"/>
          <p:cNvPicPr>
            <a:picLocks noGrp="1" noChangeAspect="1"/>
          </p:cNvPicPr>
          <p:nvPr>
            <p:ph idx="1"/>
          </p:nvPr>
        </p:nvPicPr>
        <p:blipFill>
          <a:blip r:embed="rId2"/>
          <a:stretch>
            <a:fillRect/>
          </a:stretch>
        </p:blipFill>
        <p:spPr>
          <a:xfrm>
            <a:off x="2767311" y="1011238"/>
            <a:ext cx="6657378" cy="5165725"/>
          </a:xfrm>
          <a:prstGeom prst="rect">
            <a:avLst/>
          </a:prstGeom>
        </p:spPr>
      </p:pic>
    </p:spTree>
    <p:extLst>
      <p:ext uri="{BB962C8B-B14F-4D97-AF65-F5344CB8AC3E}">
        <p14:creationId xmlns:p14="http://schemas.microsoft.com/office/powerpoint/2010/main" val="4280262204"/>
      </p:ext>
    </p:extLst>
  </p:cSld>
  <p:clrMapOvr>
    <a:masterClrMapping/>
  </p:clrMapOvr>
  <mc:AlternateContent xmlns:mc="http://schemas.openxmlformats.org/markup-compatibility/2006" xmlns:p14="http://schemas.microsoft.com/office/powerpoint/2010/main">
    <mc:Choice Requires="p14">
      <p:transition spd="slow" p14:dur="2000" advTm="46323"/>
    </mc:Choice>
    <mc:Fallback xmlns="">
      <p:transition spd="slow" advTm="4632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5527"/>
            <a:ext cx="10515600" cy="789709"/>
          </a:xfrm>
        </p:spPr>
        <p:txBody>
          <a:bodyPr>
            <a:normAutofit/>
          </a:bodyPr>
          <a:lstStyle/>
          <a:p>
            <a:r>
              <a:rPr lang="en-GB" b="1" dirty="0">
                <a:solidFill>
                  <a:schemeClr val="accent1"/>
                </a:solidFill>
              </a:rPr>
              <a:t>Procedures for flow measurements</a:t>
            </a:r>
          </a:p>
        </p:txBody>
      </p:sp>
      <p:sp>
        <p:nvSpPr>
          <p:cNvPr id="3" name="Content Placeholder 2"/>
          <p:cNvSpPr>
            <a:spLocks noGrp="1"/>
          </p:cNvSpPr>
          <p:nvPr>
            <p:ph idx="1"/>
          </p:nvPr>
        </p:nvSpPr>
        <p:spPr>
          <a:xfrm>
            <a:off x="838199" y="1025236"/>
            <a:ext cx="10868891" cy="5832764"/>
          </a:xfrm>
        </p:spPr>
        <p:txBody>
          <a:bodyPr>
            <a:normAutofit lnSpcReduction="10000"/>
          </a:bodyPr>
          <a:lstStyle/>
          <a:p>
            <a:r>
              <a:rPr lang="en-GB" sz="2600" dirty="0">
                <a:solidFill>
                  <a:srgbClr val="FF0000"/>
                </a:solidFill>
                <a:latin typeface="Times New Roman" panose="02020603050405020304" pitchFamily="18" charset="0"/>
                <a:cs typeface="Times New Roman" panose="02020603050405020304" pitchFamily="18" charset="0"/>
              </a:rPr>
              <a:t>Procedure (1) </a:t>
            </a:r>
            <a:r>
              <a:rPr lang="en-GB" sz="2600" b="1" dirty="0">
                <a:solidFill>
                  <a:srgbClr val="FF0000"/>
                </a:solidFill>
                <a:latin typeface="Times New Roman" panose="02020603050405020304" pitchFamily="18" charset="0"/>
                <a:cs typeface="Times New Roman" panose="02020603050405020304" pitchFamily="18" charset="0"/>
              </a:rPr>
              <a:t>A/ </a:t>
            </a:r>
            <a:r>
              <a:rPr lang="en-GB" sz="2600" dirty="0">
                <a:solidFill>
                  <a:srgbClr val="FF0000"/>
                </a:solidFill>
                <a:latin typeface="Times New Roman" panose="02020603050405020304" pitchFamily="18" charset="0"/>
                <a:cs typeface="Times New Roman" panose="02020603050405020304" pitchFamily="18" charset="0"/>
              </a:rPr>
              <a:t>measurement of the angle of repose </a:t>
            </a:r>
          </a:p>
          <a:p>
            <a:pPr marL="514350" lvl="0" indent="-514350">
              <a:lnSpc>
                <a:spcPct val="150000"/>
              </a:lnSpc>
              <a:buFont typeface="+mj-lt"/>
              <a:buAutoNum type="arabicPeriod"/>
            </a:pPr>
            <a:r>
              <a:rPr lang="en-GB" sz="2600" dirty="0">
                <a:solidFill>
                  <a:prstClr val="black"/>
                </a:solidFill>
                <a:latin typeface="Times New Roman" panose="02020603050405020304" pitchFamily="18" charset="0"/>
                <a:cs typeface="Times New Roman" panose="02020603050405020304" pitchFamily="18" charset="0"/>
              </a:rPr>
              <a:t>Place an excess amount (50-100gm)  of powder A and powder B in the funnel. </a:t>
            </a:r>
          </a:p>
          <a:p>
            <a:pPr marL="514350" lvl="0" indent="-514350">
              <a:lnSpc>
                <a:spcPct val="150000"/>
              </a:lnSpc>
              <a:buFont typeface="+mj-lt"/>
              <a:buAutoNum type="arabicPeriod"/>
            </a:pPr>
            <a:r>
              <a:rPr lang="en-GB" sz="2600" dirty="0">
                <a:solidFill>
                  <a:prstClr val="black"/>
                </a:solidFill>
                <a:latin typeface="Times New Roman" panose="02020603050405020304" pitchFamily="18" charset="0"/>
                <a:cs typeface="Times New Roman" panose="02020603050405020304" pitchFamily="18" charset="0"/>
              </a:rPr>
              <a:t>Make sure the shatter is closed.</a:t>
            </a:r>
          </a:p>
          <a:p>
            <a:pPr marL="514350" lvl="0" indent="-514350">
              <a:lnSpc>
                <a:spcPct val="150000"/>
              </a:lnSpc>
              <a:buFont typeface="+mj-lt"/>
              <a:buAutoNum type="arabicPeriod"/>
            </a:pPr>
            <a:r>
              <a:rPr lang="en-GB" sz="2600" dirty="0">
                <a:solidFill>
                  <a:prstClr val="black"/>
                </a:solidFill>
                <a:latin typeface="Times New Roman" panose="02020603050405020304" pitchFamily="18" charset="0"/>
                <a:cs typeface="Times New Roman" panose="02020603050405020304" pitchFamily="18" charset="0"/>
              </a:rPr>
              <a:t>Leave the powder for 5 seconds to settle.</a:t>
            </a:r>
          </a:p>
          <a:p>
            <a:pPr marL="514350" lvl="0" indent="-514350">
              <a:lnSpc>
                <a:spcPct val="150000"/>
              </a:lnSpc>
              <a:buFont typeface="+mj-lt"/>
              <a:buAutoNum type="arabicPeriod"/>
            </a:pPr>
            <a:r>
              <a:rPr lang="en-GB" sz="2600" dirty="0">
                <a:solidFill>
                  <a:prstClr val="black"/>
                </a:solidFill>
                <a:latin typeface="Times New Roman" panose="02020603050405020304" pitchFamily="18" charset="0"/>
                <a:cs typeface="Times New Roman" panose="02020603050405020304" pitchFamily="18" charset="0"/>
              </a:rPr>
              <a:t>Remove any clumps ( avoid grinding)</a:t>
            </a:r>
          </a:p>
          <a:p>
            <a:pPr marL="514350" lvl="0" indent="-514350">
              <a:lnSpc>
                <a:spcPct val="150000"/>
              </a:lnSpc>
              <a:buFont typeface="+mj-lt"/>
              <a:buAutoNum type="arabicPeriod"/>
            </a:pPr>
            <a:r>
              <a:rPr lang="en-GB" sz="2600" dirty="0">
                <a:solidFill>
                  <a:prstClr val="black"/>
                </a:solidFill>
                <a:latin typeface="Times New Roman" panose="02020603050405020304" pitchFamily="18" charset="0"/>
                <a:cs typeface="Times New Roman" panose="02020603050405020304" pitchFamily="18" charset="0"/>
              </a:rPr>
              <a:t>Open the shatter.</a:t>
            </a:r>
          </a:p>
          <a:p>
            <a:pPr marL="514350" lvl="0" indent="-514350">
              <a:lnSpc>
                <a:spcPct val="150000"/>
              </a:lnSpc>
              <a:buFont typeface="+mj-lt"/>
              <a:buAutoNum type="arabicPeriod"/>
            </a:pPr>
            <a:r>
              <a:rPr lang="en-GB" sz="2600" dirty="0">
                <a:solidFill>
                  <a:prstClr val="black"/>
                </a:solidFill>
                <a:latin typeface="Times New Roman" panose="02020603050405020304" pitchFamily="18" charset="0"/>
                <a:cs typeface="Times New Roman" panose="02020603050405020304" pitchFamily="18" charset="0"/>
              </a:rPr>
              <a:t>Measure the height and the base of the inverted cone.</a:t>
            </a:r>
          </a:p>
          <a:p>
            <a:pPr marL="514350" lvl="0" indent="-514350">
              <a:lnSpc>
                <a:spcPct val="150000"/>
              </a:lnSpc>
              <a:buFont typeface="+mj-lt"/>
              <a:buAutoNum type="arabicPeriod"/>
            </a:pPr>
            <a:r>
              <a:rPr lang="en-GB" sz="2600" dirty="0">
                <a:solidFill>
                  <a:prstClr val="black"/>
                </a:solidFill>
                <a:latin typeface="Times New Roman" panose="02020603050405020304" pitchFamily="18" charset="0"/>
                <a:cs typeface="Times New Roman" panose="02020603050405020304" pitchFamily="18" charset="0"/>
              </a:rPr>
              <a:t>Calculate the angle of repose from equation.</a:t>
            </a:r>
          </a:p>
          <a:p>
            <a:pPr marL="0" indent="0">
              <a:buNone/>
            </a:pPr>
            <a:endParaRPr lang="en-GB" dirty="0"/>
          </a:p>
        </p:txBody>
      </p:sp>
      <p:pic>
        <p:nvPicPr>
          <p:cNvPr id="4" name="Picture 3"/>
          <p:cNvPicPr>
            <a:picLocks noChangeAspect="1"/>
          </p:cNvPicPr>
          <p:nvPr/>
        </p:nvPicPr>
        <p:blipFill>
          <a:blip r:embed="rId4"/>
          <a:stretch>
            <a:fillRect/>
          </a:stretch>
        </p:blipFill>
        <p:spPr>
          <a:xfrm>
            <a:off x="6885708" y="2253527"/>
            <a:ext cx="2618509" cy="3094328"/>
          </a:xfrm>
          <a:prstGeom prst="rect">
            <a:avLst/>
          </a:prstGeom>
        </p:spPr>
      </p:pic>
      <p:pic>
        <p:nvPicPr>
          <p:cNvPr id="5" name="Picture 4"/>
          <p:cNvPicPr>
            <a:picLocks noChangeAspect="1"/>
          </p:cNvPicPr>
          <p:nvPr/>
        </p:nvPicPr>
        <p:blipFill>
          <a:blip r:embed="rId5"/>
          <a:stretch>
            <a:fillRect/>
          </a:stretch>
        </p:blipFill>
        <p:spPr>
          <a:xfrm>
            <a:off x="9504217" y="2321890"/>
            <a:ext cx="2202875" cy="309432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6967680"/>
      </p:ext>
    </p:extLst>
  </p:cSld>
  <p:clrMapOvr>
    <a:masterClrMapping/>
  </p:clrMapOvr>
  <mc:AlternateContent xmlns:mc="http://schemas.openxmlformats.org/markup-compatibility/2006" xmlns:p14="http://schemas.microsoft.com/office/powerpoint/2010/main">
    <mc:Choice Requires="p14">
      <p:transition spd="slow" p14:dur="2000" advTm="191568"/>
    </mc:Choice>
    <mc:Fallback xmlns="">
      <p:transition spd="slow" advTm="191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69166"/>
          </a:xfrm>
        </p:spPr>
        <p:txBody>
          <a:bodyPr>
            <a:normAutofit fontScale="90000"/>
          </a:bodyPr>
          <a:lstStyle/>
          <a:p>
            <a:endParaRPr lang="en-GB" dirty="0"/>
          </a:p>
        </p:txBody>
      </p:sp>
      <p:sp>
        <p:nvSpPr>
          <p:cNvPr id="3" name="Content Placeholder 2"/>
          <p:cNvSpPr>
            <a:spLocks noGrp="1"/>
          </p:cNvSpPr>
          <p:nvPr>
            <p:ph idx="1"/>
          </p:nvPr>
        </p:nvSpPr>
        <p:spPr>
          <a:xfrm>
            <a:off x="838200" y="1149927"/>
            <a:ext cx="10515600" cy="5027036"/>
          </a:xfrm>
        </p:spPr>
        <p:txBody>
          <a:bodyPr>
            <a:normAutofit/>
          </a:bodyPr>
          <a:lstStyle/>
          <a:p>
            <a:pPr marL="0" indent="0">
              <a:buNone/>
            </a:pPr>
            <a:r>
              <a:rPr lang="en-GB" sz="3200" dirty="0">
                <a:solidFill>
                  <a:srgbClr val="FF0000"/>
                </a:solidFill>
              </a:rPr>
              <a:t>Procedure (1)</a:t>
            </a:r>
            <a:r>
              <a:rPr lang="en-GB" sz="3200" b="1" dirty="0">
                <a:solidFill>
                  <a:srgbClr val="FF0000"/>
                </a:solidFill>
              </a:rPr>
              <a:t> B /</a:t>
            </a:r>
            <a:r>
              <a:rPr lang="en-GB" sz="3200" dirty="0">
                <a:solidFill>
                  <a:srgbClr val="FF0000"/>
                </a:solidFill>
              </a:rPr>
              <a:t>measurement of powder flow rate </a:t>
            </a:r>
          </a:p>
          <a:p>
            <a:pPr>
              <a:lnSpc>
                <a:spcPct val="150000"/>
              </a:lnSpc>
            </a:pPr>
            <a:r>
              <a:rPr lang="en-GB" dirty="0"/>
              <a:t>Repeated the same procedure for angle of repose and measure the time that required for flow.</a:t>
            </a:r>
          </a:p>
          <a:p>
            <a:pPr>
              <a:lnSpc>
                <a:spcPct val="150000"/>
              </a:lnSpc>
            </a:pPr>
            <a:r>
              <a:rPr lang="en-GB" dirty="0"/>
              <a:t>Report the flow rate as (g/sec) </a:t>
            </a:r>
          </a:p>
          <a:p>
            <a:pPr marL="0" indent="0">
              <a:buNone/>
            </a:pPr>
            <a:endParaRPr lang="en-GB" sz="3200"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2499530"/>
      </p:ext>
    </p:extLst>
  </p:cSld>
  <p:clrMapOvr>
    <a:masterClrMapping/>
  </p:clrMapOvr>
  <mc:AlternateContent xmlns:mc="http://schemas.openxmlformats.org/markup-compatibility/2006" xmlns:p14="http://schemas.microsoft.com/office/powerpoint/2010/main">
    <mc:Choice Requires="p14">
      <p:transition spd="slow" p14:dur="2000" advTm="29089"/>
    </mc:Choice>
    <mc:Fallback xmlns="">
      <p:transition spd="slow" advTm="2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61893"/>
          </a:xfrm>
        </p:spPr>
        <p:txBody>
          <a:bodyPr/>
          <a:lstStyle/>
          <a:p>
            <a:r>
              <a:rPr lang="en-GB" b="1" dirty="0">
                <a:solidFill>
                  <a:schemeClr val="accent1"/>
                </a:solidFill>
              </a:rPr>
              <a:t>Content</a:t>
            </a:r>
          </a:p>
        </p:txBody>
      </p:sp>
      <p:sp>
        <p:nvSpPr>
          <p:cNvPr id="3" name="Content Placeholder 2"/>
          <p:cNvSpPr>
            <a:spLocks noGrp="1"/>
          </p:cNvSpPr>
          <p:nvPr>
            <p:ph idx="1"/>
          </p:nvPr>
        </p:nvSpPr>
        <p:spPr>
          <a:xfrm>
            <a:off x="838200" y="1094509"/>
            <a:ext cx="10515600" cy="5153891"/>
          </a:xfrm>
        </p:spPr>
        <p:txBody>
          <a:bodyPr>
            <a:normAutofit lnSpcReduction="10000"/>
          </a:bodyPr>
          <a:lstStyle/>
          <a:p>
            <a:pPr>
              <a:lnSpc>
                <a:spcPct val="150000"/>
              </a:lnSpc>
            </a:pPr>
            <a:r>
              <a:rPr lang="en-GB" dirty="0"/>
              <a:t>Introduction to powder and powder flow</a:t>
            </a:r>
          </a:p>
          <a:p>
            <a:pPr>
              <a:lnSpc>
                <a:spcPct val="150000"/>
              </a:lnSpc>
            </a:pPr>
            <a:r>
              <a:rPr lang="en-GB" dirty="0"/>
              <a:t>The reasons for producing free-flowing powder</a:t>
            </a:r>
          </a:p>
          <a:p>
            <a:pPr>
              <a:lnSpc>
                <a:spcPct val="150000"/>
              </a:lnSpc>
            </a:pPr>
            <a:r>
              <a:rPr lang="en-GB" dirty="0"/>
              <a:t>Particle properties and bulk flow</a:t>
            </a:r>
          </a:p>
          <a:p>
            <a:pPr>
              <a:lnSpc>
                <a:spcPct val="150000"/>
              </a:lnSpc>
            </a:pPr>
            <a:r>
              <a:rPr lang="en-GB" dirty="0"/>
              <a:t>Factors affecting powder flow</a:t>
            </a:r>
          </a:p>
          <a:p>
            <a:pPr>
              <a:lnSpc>
                <a:spcPct val="150000"/>
              </a:lnSpc>
            </a:pPr>
            <a:r>
              <a:rPr lang="en-GB" dirty="0"/>
              <a:t>Improvement of powder flowability </a:t>
            </a:r>
          </a:p>
          <a:p>
            <a:pPr>
              <a:lnSpc>
                <a:spcPct val="150000"/>
              </a:lnSpc>
            </a:pPr>
            <a:r>
              <a:rPr lang="en-GB" dirty="0"/>
              <a:t>Measurement of powder flow</a:t>
            </a:r>
          </a:p>
          <a:p>
            <a:pPr>
              <a:lnSpc>
                <a:spcPct val="150000"/>
              </a:lnSpc>
            </a:pPr>
            <a:r>
              <a:rPr lang="en-GB" dirty="0"/>
              <a:t>Procedures for flow measurement </a:t>
            </a:r>
          </a:p>
        </p:txBody>
      </p:sp>
    </p:spTree>
    <p:extLst>
      <p:ext uri="{BB962C8B-B14F-4D97-AF65-F5344CB8AC3E}">
        <p14:creationId xmlns:p14="http://schemas.microsoft.com/office/powerpoint/2010/main" val="793565695"/>
      </p:ext>
    </p:extLst>
  </p:cSld>
  <p:clrMapOvr>
    <a:masterClrMapping/>
  </p:clrMapOvr>
  <mc:AlternateContent xmlns:mc="http://schemas.openxmlformats.org/markup-compatibility/2006" xmlns:p14="http://schemas.microsoft.com/office/powerpoint/2010/main">
    <mc:Choice Requires="p14">
      <p:transition spd="slow" p14:dur="2000" advTm="27494"/>
    </mc:Choice>
    <mc:Fallback xmlns="">
      <p:transition spd="slow" advTm="2749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80001"/>
          </a:xfrm>
        </p:spPr>
        <p:txBody>
          <a:bodyPr>
            <a:normAutofit fontScale="90000"/>
          </a:bodyPr>
          <a:lstStyle/>
          <a:p>
            <a:endParaRPr lang="en-GB" dirty="0"/>
          </a:p>
        </p:txBody>
      </p:sp>
      <p:sp>
        <p:nvSpPr>
          <p:cNvPr id="3" name="Content Placeholder 2"/>
          <p:cNvSpPr>
            <a:spLocks noGrp="1"/>
          </p:cNvSpPr>
          <p:nvPr>
            <p:ph idx="1"/>
          </p:nvPr>
        </p:nvSpPr>
        <p:spPr>
          <a:xfrm>
            <a:off x="838200" y="955964"/>
            <a:ext cx="10515600" cy="5902035"/>
          </a:xfrm>
        </p:spPr>
        <p:txBody>
          <a:bodyPr>
            <a:normAutofit/>
          </a:bodyPr>
          <a:lstStyle/>
          <a:p>
            <a:pPr marL="0" indent="0">
              <a:buNone/>
            </a:pPr>
            <a:r>
              <a:rPr lang="en-GB" sz="3200" dirty="0">
                <a:solidFill>
                  <a:srgbClr val="FF0000"/>
                </a:solidFill>
              </a:rPr>
              <a:t>Procedure (2): Measurement of bulk density </a:t>
            </a:r>
          </a:p>
          <a:p>
            <a:pPr marL="514350" lvl="0" indent="-514350">
              <a:buFont typeface="+mj-lt"/>
              <a:buAutoNum type="arabicPeriod"/>
            </a:pPr>
            <a:r>
              <a:rPr lang="en-GB" sz="2600" dirty="0">
                <a:solidFill>
                  <a:prstClr val="black"/>
                </a:solidFill>
              </a:rPr>
              <a:t>Record the weight of the empty cylindrical cup </a:t>
            </a:r>
          </a:p>
          <a:p>
            <a:pPr marL="514350" lvl="0" indent="-514350">
              <a:buFont typeface="+mj-lt"/>
              <a:buAutoNum type="arabicPeriod"/>
            </a:pPr>
            <a:r>
              <a:rPr lang="en-GB" sz="2600" dirty="0">
                <a:solidFill>
                  <a:prstClr val="black"/>
                </a:solidFill>
              </a:rPr>
              <a:t>Allow an excess of powder to flow through the apparatus into the sample receiving cup until it overflows, </a:t>
            </a:r>
          </a:p>
          <a:p>
            <a:pPr marL="514350" lvl="0" indent="-514350">
              <a:buFont typeface="+mj-lt"/>
              <a:buAutoNum type="arabicPeriod"/>
            </a:pPr>
            <a:r>
              <a:rPr lang="en-GB" sz="2600" dirty="0">
                <a:solidFill>
                  <a:prstClr val="black"/>
                </a:solidFill>
              </a:rPr>
              <a:t>Carefully, scrape excess powder from the top of the cup by smoothly moving the edge of the blade of spatula perpendicular to and in contact with the top surface of the cup. </a:t>
            </a:r>
          </a:p>
          <a:p>
            <a:pPr marL="514350" lvl="0" indent="-514350">
              <a:buFont typeface="+mj-lt"/>
              <a:buAutoNum type="arabicPeriod"/>
            </a:pPr>
            <a:r>
              <a:rPr lang="en-GB" sz="2600" dirty="0">
                <a:solidFill>
                  <a:prstClr val="black"/>
                </a:solidFill>
              </a:rPr>
              <a:t>Remove any material from the side of the cup and determine the mass (m) of the powder </a:t>
            </a:r>
          </a:p>
          <a:p>
            <a:pPr marL="514350" lvl="0" indent="-514350">
              <a:buFont typeface="+mj-lt"/>
              <a:buAutoNum type="arabicPeriod"/>
            </a:pPr>
            <a:r>
              <a:rPr lang="en-GB" sz="2600" dirty="0">
                <a:solidFill>
                  <a:prstClr val="black"/>
                </a:solidFill>
              </a:rPr>
              <a:t>Calculate the bulk density in (g /mL) form (Bulk density (P</a:t>
            </a:r>
            <a:r>
              <a:rPr lang="en-GB" sz="2600" baseline="-25000" dirty="0">
                <a:solidFill>
                  <a:prstClr val="black"/>
                </a:solidFill>
              </a:rPr>
              <a:t>B</a:t>
            </a:r>
            <a:r>
              <a:rPr lang="en-GB" sz="2600" dirty="0">
                <a:solidFill>
                  <a:prstClr val="black"/>
                </a:solidFill>
              </a:rPr>
              <a:t>) = m/</a:t>
            </a:r>
            <a:r>
              <a:rPr lang="en-GB" sz="2600" i="1" dirty="0">
                <a:solidFill>
                  <a:prstClr val="black"/>
                </a:solidFill>
              </a:rPr>
              <a:t>V</a:t>
            </a:r>
            <a:r>
              <a:rPr lang="en-GB" sz="2600" baseline="-25000" dirty="0">
                <a:solidFill>
                  <a:prstClr val="black"/>
                </a:solidFill>
              </a:rPr>
              <a:t>0</a:t>
            </a:r>
            <a:r>
              <a:rPr lang="en-GB" sz="2600" dirty="0">
                <a:solidFill>
                  <a:prstClr val="black"/>
                </a:solidFill>
              </a:rPr>
              <a:t>).</a:t>
            </a:r>
          </a:p>
          <a:p>
            <a:pPr marL="0" lvl="0" indent="0">
              <a:buNone/>
            </a:pPr>
            <a:r>
              <a:rPr lang="en-GB" sz="2600" i="1" dirty="0">
                <a:solidFill>
                  <a:prstClr val="black"/>
                </a:solidFill>
              </a:rPr>
              <a:t>6. V</a:t>
            </a:r>
            <a:r>
              <a:rPr lang="en-GB" sz="2600" baseline="-25000" dirty="0">
                <a:solidFill>
                  <a:prstClr val="black"/>
                </a:solidFill>
              </a:rPr>
              <a:t>0 </a:t>
            </a:r>
            <a:r>
              <a:rPr lang="en-GB" sz="2600" dirty="0">
                <a:solidFill>
                  <a:prstClr val="black"/>
                </a:solidFill>
              </a:rPr>
              <a:t>= volume of the empty cup=25ml; m =the weight of the powder in the cup </a:t>
            </a:r>
          </a:p>
          <a:p>
            <a:pPr marL="0" indent="0">
              <a:buNone/>
            </a:pPr>
            <a:endParaRPr lang="en-GB" sz="3200" dirty="0">
              <a:solidFill>
                <a:srgbClr val="FF0000"/>
              </a:solidFill>
            </a:endParaRPr>
          </a:p>
        </p:txBody>
      </p:sp>
      <p:pic>
        <p:nvPicPr>
          <p:cNvPr id="4" name="Picture 3"/>
          <p:cNvPicPr>
            <a:picLocks noChangeAspect="1"/>
          </p:cNvPicPr>
          <p:nvPr/>
        </p:nvPicPr>
        <p:blipFill>
          <a:blip r:embed="rId4"/>
          <a:stretch>
            <a:fillRect/>
          </a:stretch>
        </p:blipFill>
        <p:spPr>
          <a:xfrm>
            <a:off x="9054135" y="334224"/>
            <a:ext cx="2036240" cy="179579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7992488"/>
      </p:ext>
    </p:extLst>
  </p:cSld>
  <p:clrMapOvr>
    <a:masterClrMapping/>
  </p:clrMapOvr>
  <mc:AlternateContent xmlns:mc="http://schemas.openxmlformats.org/markup-compatibility/2006" xmlns:p14="http://schemas.microsoft.com/office/powerpoint/2010/main">
    <mc:Choice Requires="p14">
      <p:transition spd="slow" p14:dur="2000" advTm="246212"/>
    </mc:Choice>
    <mc:Fallback xmlns="">
      <p:transition spd="slow" advTm="24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4693"/>
          </a:xfrm>
        </p:spPr>
        <p:txBody>
          <a:bodyPr>
            <a:noAutofit/>
          </a:bodyPr>
          <a:lstStyle/>
          <a:p>
            <a:r>
              <a:rPr lang="en-GB" sz="3200" b="1" dirty="0">
                <a:solidFill>
                  <a:srgbClr val="FF0000"/>
                </a:solidFill>
                <a:latin typeface="Times New Roman" panose="02020603050405020304" pitchFamily="18" charset="0"/>
                <a:cs typeface="Times New Roman" panose="02020603050405020304" pitchFamily="18" charset="0"/>
              </a:rPr>
              <a:t>Procedure (3) measurement of tapped density(</a:t>
            </a:r>
            <a:r>
              <a:rPr lang="en-GB" sz="3200" b="1" dirty="0" err="1">
                <a:solidFill>
                  <a:srgbClr val="FF0000"/>
                </a:solidFill>
                <a:latin typeface="Times New Roman" panose="02020603050405020304" pitchFamily="18" charset="0"/>
                <a:cs typeface="Times New Roman" panose="02020603050405020304" pitchFamily="18" charset="0"/>
              </a:rPr>
              <a:t>P</a:t>
            </a:r>
            <a:r>
              <a:rPr lang="en-GB" sz="3200" b="1" baseline="-25000" dirty="0" err="1">
                <a:solidFill>
                  <a:srgbClr val="FF0000"/>
                </a:solidFill>
                <a:latin typeface="Times New Roman" panose="02020603050405020304" pitchFamily="18" charset="0"/>
                <a:cs typeface="Times New Roman" panose="02020603050405020304" pitchFamily="18" charset="0"/>
              </a:rPr>
              <a:t>tapped</a:t>
            </a:r>
            <a:r>
              <a:rPr lang="en-GB" sz="3200" b="1" dirty="0">
                <a:solidFill>
                  <a:srgbClr val="FF0000"/>
                </a:solidFill>
                <a:latin typeface="Times New Roman" panose="02020603050405020304" pitchFamily="18" charset="0"/>
                <a:cs typeface="Times New Roman" panose="02020603050405020304" pitchFamily="18" charset="0"/>
              </a:rPr>
              <a:t>)</a:t>
            </a:r>
            <a:br>
              <a:rPr lang="en-GB" sz="3200" b="1" dirty="0">
                <a:solidFill>
                  <a:srgbClr val="FF0000"/>
                </a:solidFill>
                <a:latin typeface="Times New Roman" panose="02020603050405020304" pitchFamily="18" charset="0"/>
                <a:cs typeface="Times New Roman" panose="02020603050405020304" pitchFamily="18" charset="0"/>
              </a:rPr>
            </a:br>
            <a:endParaRPr lang="en-GB"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102290"/>
            <a:ext cx="10515600" cy="5866546"/>
          </a:xfrm>
        </p:spPr>
        <p:txBody>
          <a:bodyPr>
            <a:normAutofit/>
          </a:bodyPr>
          <a:lstStyle/>
          <a:p>
            <a:pPr marL="514350" lvl="0" indent="-514350" algn="just">
              <a:buFont typeface="+mj-lt"/>
              <a:buAutoNum type="arabicPeriod"/>
            </a:pPr>
            <a:r>
              <a:rPr lang="en-US" sz="2600" dirty="0">
                <a:solidFill>
                  <a:prstClr val="black"/>
                </a:solidFill>
                <a:latin typeface="Times New Roman" panose="02020603050405020304" pitchFamily="18" charset="0"/>
                <a:cs typeface="Times New Roman" panose="02020603050405020304" pitchFamily="18" charset="0"/>
              </a:rPr>
              <a:t>Load the graduated cylinder with 100gm powered sample </a:t>
            </a:r>
          </a:p>
          <a:p>
            <a:pPr marL="514350" lvl="0" indent="-514350" algn="just">
              <a:buFont typeface="+mj-lt"/>
              <a:buAutoNum type="arabicPeriod"/>
            </a:pPr>
            <a:r>
              <a:rPr lang="en-GB" sz="2600" dirty="0">
                <a:solidFill>
                  <a:prstClr val="black"/>
                </a:solidFill>
                <a:latin typeface="Times New Roman" panose="02020603050405020304" pitchFamily="18" charset="0"/>
                <a:cs typeface="Times New Roman" panose="02020603050405020304" pitchFamily="18" charset="0"/>
              </a:rPr>
              <a:t>Carry out 10, 500, and 1250 taps on the same powder sample and read the corresponding volumes V10, V500, and V1250 to the </a:t>
            </a:r>
            <a:r>
              <a:rPr lang="en-GB" sz="2500" dirty="0">
                <a:solidFill>
                  <a:prstClr val="black"/>
                </a:solidFill>
                <a:latin typeface="Times New Roman" panose="02020603050405020304" pitchFamily="18" charset="0"/>
                <a:cs typeface="Times New Roman" panose="02020603050405020304" pitchFamily="18" charset="0"/>
              </a:rPr>
              <a:t>nearest graduated unit. </a:t>
            </a:r>
          </a:p>
          <a:p>
            <a:pPr marL="514350" lvl="0" indent="-514350" algn="just">
              <a:buFont typeface="+mj-lt"/>
              <a:buAutoNum type="arabicPeriod"/>
            </a:pPr>
            <a:r>
              <a:rPr lang="en-GB" sz="2500" dirty="0">
                <a:solidFill>
                  <a:prstClr val="black"/>
                </a:solidFill>
                <a:latin typeface="Times New Roman" panose="02020603050405020304" pitchFamily="18" charset="0"/>
                <a:cs typeface="Times New Roman" panose="02020603050405020304" pitchFamily="18" charset="0"/>
              </a:rPr>
              <a:t>If the difference between V500 and V1250 is less than or equal to 2mL, V1250 is the tapped volume. </a:t>
            </a:r>
          </a:p>
          <a:p>
            <a:pPr marL="514350" lvl="0" indent="-514350" algn="just">
              <a:buFont typeface="+mj-lt"/>
              <a:buAutoNum type="arabicPeriod"/>
            </a:pPr>
            <a:r>
              <a:rPr lang="en-GB" sz="2500" dirty="0">
                <a:solidFill>
                  <a:prstClr val="black"/>
                </a:solidFill>
                <a:latin typeface="Times New Roman" panose="02020603050405020304" pitchFamily="18" charset="0"/>
                <a:cs typeface="Times New Roman" panose="02020603050405020304" pitchFamily="18" charset="0"/>
              </a:rPr>
              <a:t>If the difference between V500 and V1250 exceeds 2mL, repeat in increments such as 1250 taps, until the difference between succeeding measurements is less than or equal to 2mL. </a:t>
            </a:r>
          </a:p>
          <a:p>
            <a:pPr marL="514350" lvl="0" indent="-514350" algn="just">
              <a:buFont typeface="+mj-lt"/>
              <a:buAutoNum type="arabicPeriod"/>
            </a:pPr>
            <a:r>
              <a:rPr lang="en-US" sz="2600" dirty="0">
                <a:solidFill>
                  <a:prstClr val="black"/>
                </a:solidFill>
                <a:latin typeface="Times New Roman" panose="02020603050405020304" pitchFamily="18" charset="0"/>
                <a:cs typeface="Times New Roman" panose="02020603050405020304" pitchFamily="18" charset="0"/>
              </a:rPr>
              <a:t>Calculate the tap density (g/ml) by the formula:</a:t>
            </a:r>
            <a:endParaRPr lang="en-GB" sz="2600" dirty="0">
              <a:solidFill>
                <a:prstClr val="black"/>
              </a:solidFill>
              <a:latin typeface="Times New Roman" panose="02020603050405020304" pitchFamily="18" charset="0"/>
              <a:cs typeface="Times New Roman" panose="02020603050405020304" pitchFamily="18" charset="0"/>
            </a:endParaRPr>
          </a:p>
          <a:p>
            <a:pPr marL="514350" lvl="0" indent="-514350" algn="just">
              <a:buFont typeface="+mj-lt"/>
              <a:buAutoNum type="arabicPeriod"/>
            </a:pPr>
            <a:r>
              <a:rPr lang="en-US" sz="2600" dirty="0">
                <a:solidFill>
                  <a:prstClr val="black"/>
                </a:solidFill>
                <a:latin typeface="Times New Roman" panose="02020603050405020304" pitchFamily="18" charset="0"/>
                <a:cs typeface="Times New Roman" panose="02020603050405020304" pitchFamily="18" charset="0"/>
              </a:rPr>
              <a:t>Tapped density (</a:t>
            </a:r>
            <a:r>
              <a:rPr lang="en-US" sz="2600" dirty="0" err="1">
                <a:solidFill>
                  <a:prstClr val="black"/>
                </a:solidFill>
                <a:latin typeface="Times New Roman" panose="02020603050405020304" pitchFamily="18" charset="0"/>
                <a:cs typeface="Times New Roman" panose="02020603050405020304" pitchFamily="18" charset="0"/>
              </a:rPr>
              <a:t>P</a:t>
            </a:r>
            <a:r>
              <a:rPr lang="en-US" sz="2600" baseline="-25000" dirty="0" err="1">
                <a:solidFill>
                  <a:prstClr val="black"/>
                </a:solidFill>
                <a:latin typeface="Times New Roman" panose="02020603050405020304" pitchFamily="18" charset="0"/>
                <a:cs typeface="Times New Roman" panose="02020603050405020304" pitchFamily="18" charset="0"/>
              </a:rPr>
              <a:t>tapped</a:t>
            </a:r>
            <a:r>
              <a:rPr lang="en-US" sz="2600" baseline="-25000" dirty="0">
                <a:solidFill>
                  <a:prstClr val="black"/>
                </a:solidFill>
                <a:latin typeface="Times New Roman" panose="02020603050405020304" pitchFamily="18" charset="0"/>
                <a:cs typeface="Times New Roman" panose="02020603050405020304" pitchFamily="18" charset="0"/>
              </a:rPr>
              <a:t>)</a:t>
            </a:r>
            <a:r>
              <a:rPr lang="en-US" sz="2600" dirty="0">
                <a:solidFill>
                  <a:prstClr val="black"/>
                </a:solidFill>
                <a:latin typeface="Times New Roman" panose="02020603050405020304" pitchFamily="18" charset="0"/>
                <a:cs typeface="Times New Roman" panose="02020603050405020304" pitchFamily="18" charset="0"/>
              </a:rPr>
              <a:t> = weight of the sample (100gm)/ </a:t>
            </a:r>
            <a:r>
              <a:rPr lang="en-US" sz="2600" dirty="0" err="1">
                <a:solidFill>
                  <a:prstClr val="black"/>
                </a:solidFill>
                <a:latin typeface="Times New Roman" panose="02020603050405020304" pitchFamily="18" charset="0"/>
                <a:cs typeface="Times New Roman" panose="02020603050405020304" pitchFamily="18" charset="0"/>
              </a:rPr>
              <a:t>V</a:t>
            </a:r>
            <a:r>
              <a:rPr lang="en-US" sz="2600" i="1" baseline="-25000" dirty="0" err="1">
                <a:solidFill>
                  <a:prstClr val="black"/>
                </a:solidFill>
                <a:latin typeface="Times New Roman" panose="02020603050405020304" pitchFamily="18" charset="0"/>
                <a:cs typeface="Times New Roman" panose="02020603050405020304" pitchFamily="18" charset="0"/>
              </a:rPr>
              <a:t>f</a:t>
            </a:r>
            <a:endParaRPr lang="en-US" sz="2400" baseline="-25000" dirty="0">
              <a:solidFill>
                <a:prstClr val="black"/>
              </a:solidFill>
              <a:latin typeface="Times New Roman" panose="02020603050405020304" pitchFamily="18" charset="0"/>
              <a:cs typeface="Times New Roman" panose="02020603050405020304" pitchFamily="18" charset="0"/>
            </a:endParaRPr>
          </a:p>
          <a:p>
            <a:pPr marL="514350" lvl="0" indent="-514350" algn="just">
              <a:buFont typeface="+mj-lt"/>
              <a:buAutoNum type="arabicPeriod"/>
            </a:pPr>
            <a:r>
              <a:rPr lang="en-GB" sz="2600" dirty="0">
                <a:solidFill>
                  <a:prstClr val="black"/>
                </a:solidFill>
                <a:latin typeface="Times New Roman" panose="02020603050405020304" pitchFamily="18" charset="0"/>
                <a:cs typeface="Times New Roman" panose="02020603050405020304" pitchFamily="18" charset="0"/>
              </a:rPr>
              <a:t>Calculate </a:t>
            </a:r>
            <a:r>
              <a:rPr lang="en-GB" sz="2600" dirty="0" err="1">
                <a:solidFill>
                  <a:prstClr val="black"/>
                </a:solidFill>
                <a:latin typeface="Times New Roman" panose="02020603050405020304" pitchFamily="18" charset="0"/>
                <a:cs typeface="Times New Roman" panose="02020603050405020304" pitchFamily="18" charset="0"/>
              </a:rPr>
              <a:t>Hausner</a:t>
            </a:r>
            <a:r>
              <a:rPr lang="en-GB" sz="2600" dirty="0">
                <a:solidFill>
                  <a:prstClr val="black"/>
                </a:solidFill>
                <a:latin typeface="Times New Roman" panose="02020603050405020304" pitchFamily="18" charset="0"/>
                <a:cs typeface="Times New Roman" panose="02020603050405020304" pitchFamily="18" charset="0"/>
              </a:rPr>
              <a:t> ratio &amp; </a:t>
            </a:r>
            <a:r>
              <a:rPr lang="en-GB" dirty="0" err="1">
                <a:solidFill>
                  <a:prstClr val="black"/>
                </a:solidFill>
                <a:latin typeface="Times New Roman" panose="02020603050405020304" pitchFamily="18" charset="0"/>
                <a:cs typeface="Times New Roman" panose="02020603050405020304" pitchFamily="18" charset="0"/>
              </a:rPr>
              <a:t>Carr’s</a:t>
            </a:r>
            <a:r>
              <a:rPr lang="en-GB" dirty="0">
                <a:solidFill>
                  <a:prstClr val="black"/>
                </a:solidFill>
                <a:latin typeface="Times New Roman" panose="02020603050405020304" pitchFamily="18" charset="0"/>
                <a:cs typeface="Times New Roman" panose="02020603050405020304" pitchFamily="18" charset="0"/>
              </a:rPr>
              <a:t> index </a:t>
            </a:r>
            <a:endParaRPr lang="en-GB" sz="2600" dirty="0">
              <a:solidFill>
                <a:prstClr val="black"/>
              </a:solidFill>
              <a:latin typeface="Times New Roman" panose="02020603050405020304" pitchFamily="18" charset="0"/>
              <a:cs typeface="Times New Roman" panose="02020603050405020304" pitchFamily="18" charset="0"/>
            </a:endParaRPr>
          </a:p>
          <a:p>
            <a:endParaRPr lang="en-GB" dirty="0"/>
          </a:p>
        </p:txBody>
      </p:sp>
      <p:pic>
        <p:nvPicPr>
          <p:cNvPr id="4" name="Picture 3"/>
          <p:cNvPicPr>
            <a:picLocks noChangeAspect="1"/>
          </p:cNvPicPr>
          <p:nvPr/>
        </p:nvPicPr>
        <p:blipFill>
          <a:blip r:embed="rId4"/>
          <a:stretch>
            <a:fillRect/>
          </a:stretch>
        </p:blipFill>
        <p:spPr>
          <a:xfrm>
            <a:off x="9870036" y="4646179"/>
            <a:ext cx="2049713" cy="194492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1455209"/>
      </p:ext>
    </p:extLst>
  </p:cSld>
  <p:clrMapOvr>
    <a:masterClrMapping/>
  </p:clrMapOvr>
  <mc:AlternateContent xmlns:mc="http://schemas.openxmlformats.org/markup-compatibility/2006" xmlns:p14="http://schemas.microsoft.com/office/powerpoint/2010/main">
    <mc:Choice Requires="p14">
      <p:transition spd="slow" p14:dur="2000" advTm="235441"/>
    </mc:Choice>
    <mc:Fallback xmlns="">
      <p:transition spd="slow" advTm="23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4911"/>
          </a:xfrm>
        </p:spPr>
        <p:txBody>
          <a:bodyPr/>
          <a:lstStyle/>
          <a:p>
            <a:r>
              <a:rPr lang="en-GB" b="1" dirty="0">
                <a:solidFill>
                  <a:schemeClr val="accent1"/>
                </a:solidFill>
              </a:rPr>
              <a:t>Introduction to powder and powder flow</a:t>
            </a:r>
          </a:p>
        </p:txBody>
      </p:sp>
      <p:sp>
        <p:nvSpPr>
          <p:cNvPr id="3" name="Content Placeholder 2"/>
          <p:cNvSpPr>
            <a:spLocks noGrp="1"/>
          </p:cNvSpPr>
          <p:nvPr>
            <p:ph idx="1"/>
          </p:nvPr>
        </p:nvSpPr>
        <p:spPr>
          <a:xfrm>
            <a:off x="838200" y="1330036"/>
            <a:ext cx="10515600" cy="5140037"/>
          </a:xfrm>
        </p:spPr>
        <p:txBody>
          <a:bodyPr>
            <a:normAutofit/>
          </a:bodyPr>
          <a:lstStyle/>
          <a:p>
            <a:pPr algn="just">
              <a:lnSpc>
                <a:spcPct val="150000"/>
              </a:lnSpc>
            </a:pPr>
            <a:r>
              <a:rPr lang="en-GB" sz="2400" dirty="0">
                <a:latin typeface="Times New Roman" panose="02020603050405020304" pitchFamily="18" charset="0"/>
                <a:cs typeface="Times New Roman" panose="02020603050405020304" pitchFamily="18" charset="0"/>
              </a:rPr>
              <a:t>What are the differences between powder and granules?</a:t>
            </a:r>
          </a:p>
          <a:p>
            <a:pPr algn="just">
              <a:lnSpc>
                <a:spcPct val="150000"/>
              </a:lnSpc>
            </a:pPr>
            <a:r>
              <a:rPr lang="en-GB" sz="2400" dirty="0">
                <a:latin typeface="Times New Roman" panose="02020603050405020304" pitchFamily="18" charset="0"/>
                <a:cs typeface="Times New Roman" panose="02020603050405020304" pitchFamily="18" charset="0"/>
              </a:rPr>
              <a:t>The pharmaceutical use of powder to produce tablets or capsule </a:t>
            </a:r>
          </a:p>
          <a:p>
            <a:pPr algn="just">
              <a:lnSpc>
                <a:spcPct val="150000"/>
              </a:lnSpc>
            </a:pPr>
            <a:r>
              <a:rPr lang="en-GB" sz="2400" dirty="0">
                <a:latin typeface="Times New Roman" panose="02020603050405020304" pitchFamily="18" charset="0"/>
                <a:cs typeface="Times New Roman" panose="02020603050405020304" pitchFamily="18" charset="0"/>
              </a:rPr>
              <a:t>Together with mixing and compression properties, Powder flow is one of the </a:t>
            </a:r>
            <a:r>
              <a:rPr lang="en-GB" sz="2400" dirty="0" err="1">
                <a:latin typeface="Times New Roman" panose="02020603050405020304" pitchFamily="18" charset="0"/>
                <a:cs typeface="Times New Roman" panose="02020603050405020304" pitchFamily="18" charset="0"/>
              </a:rPr>
              <a:t>preformulation</a:t>
            </a:r>
            <a:r>
              <a:rPr lang="en-GB" sz="2400" dirty="0">
                <a:latin typeface="Times New Roman" panose="02020603050405020304" pitchFamily="18" charset="0"/>
                <a:cs typeface="Times New Roman" panose="02020603050405020304" pitchFamily="18" charset="0"/>
              </a:rPr>
              <a:t> parameters that is of critical importance in the production of pharmaceutical dosage forms</a:t>
            </a:r>
          </a:p>
        </p:txBody>
      </p:sp>
    </p:spTree>
    <p:extLst>
      <p:ext uri="{BB962C8B-B14F-4D97-AF65-F5344CB8AC3E}">
        <p14:creationId xmlns:p14="http://schemas.microsoft.com/office/powerpoint/2010/main" val="2396676120"/>
      </p:ext>
    </p:extLst>
  </p:cSld>
  <p:clrMapOvr>
    <a:masterClrMapping/>
  </p:clrMapOvr>
  <mc:AlternateContent xmlns:mc="http://schemas.openxmlformats.org/markup-compatibility/2006" xmlns:p14="http://schemas.microsoft.com/office/powerpoint/2010/main">
    <mc:Choice Requires="p14">
      <p:transition spd="slow" p14:dur="2000" advTm="99229"/>
    </mc:Choice>
    <mc:Fallback xmlns="">
      <p:transition spd="slow" advTm="9922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982"/>
            <a:ext cx="10515600" cy="928254"/>
          </a:xfrm>
        </p:spPr>
        <p:txBody>
          <a:bodyPr>
            <a:normAutofit/>
          </a:bodyPr>
          <a:lstStyle/>
          <a:p>
            <a:r>
              <a:rPr lang="en-GB" b="1" dirty="0">
                <a:solidFill>
                  <a:schemeClr val="accent1"/>
                </a:solidFill>
              </a:rPr>
              <a:t>The reasons for producing free flowing powder</a:t>
            </a:r>
          </a:p>
        </p:txBody>
      </p:sp>
      <p:sp>
        <p:nvSpPr>
          <p:cNvPr id="3" name="Content Placeholder 2"/>
          <p:cNvSpPr>
            <a:spLocks noGrp="1"/>
          </p:cNvSpPr>
          <p:nvPr>
            <p:ph idx="1"/>
          </p:nvPr>
        </p:nvSpPr>
        <p:spPr>
          <a:xfrm>
            <a:off x="838200" y="879764"/>
            <a:ext cx="10515600" cy="5839692"/>
          </a:xfrm>
        </p:spPr>
        <p:txBody>
          <a:bodyPr>
            <a:normAutofit/>
          </a:bodyPr>
          <a:lstStyle/>
          <a:p>
            <a:pPr algn="just">
              <a:lnSpc>
                <a:spcPct val="150000"/>
              </a:lnSpc>
            </a:pPr>
            <a:r>
              <a:rPr lang="en-GB" sz="2400" dirty="0">
                <a:latin typeface="Times New Roman" panose="02020603050405020304" pitchFamily="18" charset="0"/>
                <a:cs typeface="Times New Roman" panose="02020603050405020304" pitchFamily="18" charset="0"/>
              </a:rPr>
              <a:t>Uniform flow from the storage container or hopper to the tablet machine and capsule-filling equipment, allowing uniform particle packing and then constant V/m ratio in order to maintain tablet wt. uniformity</a:t>
            </a:r>
          </a:p>
          <a:p>
            <a:pPr algn="just">
              <a:lnSpc>
                <a:spcPct val="150000"/>
              </a:lnSpc>
            </a:pPr>
            <a:r>
              <a:rPr lang="en-GB" sz="2400" dirty="0">
                <a:latin typeface="Times New Roman" panose="02020603050405020304" pitchFamily="18" charset="0"/>
                <a:cs typeface="Times New Roman" panose="02020603050405020304" pitchFamily="18" charset="0"/>
              </a:rPr>
              <a:t>To obtain reproducible filling of tablet die and capsule </a:t>
            </a:r>
            <a:r>
              <a:rPr lang="en-GB" sz="2400" dirty="0" err="1">
                <a:latin typeface="Times New Roman" panose="02020603050405020304" pitchFamily="18" charset="0"/>
                <a:cs typeface="Times New Roman" panose="02020603050405020304" pitchFamily="18" charset="0"/>
              </a:rPr>
              <a:t>dosators</a:t>
            </a:r>
            <a:r>
              <a:rPr lang="en-GB" sz="2400" dirty="0">
                <a:latin typeface="Times New Roman" panose="02020603050405020304" pitchFamily="18" charset="0"/>
                <a:cs typeface="Times New Roman" panose="02020603050405020304" pitchFamily="18" charset="0"/>
              </a:rPr>
              <a:t> to obtain consistent physicochemical properties &amp; uniform wt. from tablet to tablet and from batch to batch  </a:t>
            </a:r>
          </a:p>
          <a:p>
            <a:pPr algn="just">
              <a:lnSpc>
                <a:spcPct val="150000"/>
              </a:lnSpc>
            </a:pPr>
            <a:r>
              <a:rPr lang="en-GB" sz="2400" dirty="0">
                <a:latin typeface="Times New Roman" panose="02020603050405020304" pitchFamily="18" charset="0"/>
                <a:cs typeface="Times New Roman" panose="02020603050405020304" pitchFamily="18" charset="0"/>
              </a:rPr>
              <a:t>Poor powder flow may cause air entrapment and this may promote tablet problems such as capping and lamination</a:t>
            </a:r>
          </a:p>
        </p:txBody>
      </p:sp>
      <p:pic>
        <p:nvPicPr>
          <p:cNvPr id="7" name="Picture 6"/>
          <p:cNvPicPr>
            <a:picLocks noChangeAspect="1"/>
          </p:cNvPicPr>
          <p:nvPr/>
        </p:nvPicPr>
        <p:blipFill>
          <a:blip r:embed="rId2"/>
          <a:stretch>
            <a:fillRect/>
          </a:stretch>
        </p:blipFill>
        <p:spPr>
          <a:xfrm>
            <a:off x="8631383" y="5216236"/>
            <a:ext cx="2576946" cy="1427018"/>
          </a:xfrm>
          <a:prstGeom prst="rect">
            <a:avLst/>
          </a:prstGeom>
        </p:spPr>
      </p:pic>
    </p:spTree>
    <p:extLst>
      <p:ext uri="{BB962C8B-B14F-4D97-AF65-F5344CB8AC3E}">
        <p14:creationId xmlns:p14="http://schemas.microsoft.com/office/powerpoint/2010/main" val="4231385012"/>
      </p:ext>
    </p:extLst>
  </p:cSld>
  <p:clrMapOvr>
    <a:masterClrMapping/>
  </p:clrMapOvr>
  <mc:AlternateContent xmlns:mc="http://schemas.openxmlformats.org/markup-compatibility/2006" xmlns:p14="http://schemas.microsoft.com/office/powerpoint/2010/main">
    <mc:Choice Requires="p14">
      <p:transition spd="slow" p14:dur="2000" advTm="200665"/>
    </mc:Choice>
    <mc:Fallback xmlns="">
      <p:transition spd="slow" advTm="20066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273"/>
            <a:ext cx="10515600" cy="69274"/>
          </a:xfrm>
        </p:spPr>
        <p:txBody>
          <a:bodyPr>
            <a:normAutofit fontScale="90000"/>
          </a:bodyPr>
          <a:lstStyle/>
          <a:p>
            <a:endParaRPr lang="en-GB" dirty="0"/>
          </a:p>
        </p:txBody>
      </p:sp>
      <p:sp>
        <p:nvSpPr>
          <p:cNvPr id="3" name="Content Placeholder 2"/>
          <p:cNvSpPr>
            <a:spLocks noGrp="1"/>
          </p:cNvSpPr>
          <p:nvPr>
            <p:ph idx="1"/>
          </p:nvPr>
        </p:nvSpPr>
        <p:spPr>
          <a:xfrm>
            <a:off x="838199" y="762000"/>
            <a:ext cx="10827327" cy="5805055"/>
          </a:xfrm>
        </p:spPr>
        <p:txBody>
          <a:bodyPr/>
          <a:lstStyle/>
          <a:p>
            <a:pPr lvl="0" algn="just">
              <a:lnSpc>
                <a:spcPct val="120000"/>
              </a:lnSpc>
            </a:pPr>
            <a:r>
              <a:rPr lang="en-GB" dirty="0">
                <a:solidFill>
                  <a:prstClr val="black"/>
                </a:solidFill>
                <a:latin typeface="Times New Roman" panose="02020603050405020304" pitchFamily="18" charset="0"/>
                <a:cs typeface="Times New Roman" panose="02020603050405020304" pitchFamily="18" charset="0"/>
              </a:rPr>
              <a:t>Poor powder flow that results from excess fine powder particles which increase friction between particles and die wall as well as increase dust contamination risk during powder transfer</a:t>
            </a:r>
          </a:p>
          <a:p>
            <a:pPr lvl="0" algn="just">
              <a:lnSpc>
                <a:spcPct val="120000"/>
              </a:lnSpc>
            </a:pPr>
            <a:r>
              <a:rPr lang="en-GB" dirty="0">
                <a:solidFill>
                  <a:prstClr val="black"/>
                </a:solidFill>
                <a:latin typeface="Times New Roman" panose="02020603050405020304" pitchFamily="18" charset="0"/>
                <a:cs typeface="Times New Roman" panose="02020603050405020304" pitchFamily="18" charset="0"/>
              </a:rPr>
              <a:t>In addition, there are many industrial processes such as pouring, sieving, mixing, and drying require free-flow powder</a:t>
            </a:r>
          </a:p>
          <a:p>
            <a:pPr marL="0" indent="0">
              <a:buNone/>
            </a:pPr>
            <a:endParaRPr lang="en-GB" dirty="0"/>
          </a:p>
        </p:txBody>
      </p:sp>
      <p:pic>
        <p:nvPicPr>
          <p:cNvPr id="4" name="Picture 3"/>
          <p:cNvPicPr>
            <a:picLocks noChangeAspect="1"/>
          </p:cNvPicPr>
          <p:nvPr/>
        </p:nvPicPr>
        <p:blipFill>
          <a:blip r:embed="rId2"/>
          <a:stretch>
            <a:fillRect/>
          </a:stretch>
        </p:blipFill>
        <p:spPr>
          <a:xfrm>
            <a:off x="8686800" y="3047999"/>
            <a:ext cx="2773074" cy="3351067"/>
          </a:xfrm>
          <a:prstGeom prst="rect">
            <a:avLst/>
          </a:prstGeom>
        </p:spPr>
      </p:pic>
    </p:spTree>
    <p:extLst>
      <p:ext uri="{BB962C8B-B14F-4D97-AF65-F5344CB8AC3E}">
        <p14:creationId xmlns:p14="http://schemas.microsoft.com/office/powerpoint/2010/main" val="3246831182"/>
      </p:ext>
    </p:extLst>
  </p:cSld>
  <p:clrMapOvr>
    <a:masterClrMapping/>
  </p:clrMapOvr>
  <mc:AlternateContent xmlns:mc="http://schemas.openxmlformats.org/markup-compatibility/2006" xmlns:p14="http://schemas.microsoft.com/office/powerpoint/2010/main">
    <mc:Choice Requires="p14">
      <p:transition spd="slow" p14:dur="2000" advTm="87351"/>
    </mc:Choice>
    <mc:Fallback xmlns="">
      <p:transition spd="slow" advTm="8735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5530"/>
          </a:xfrm>
        </p:spPr>
        <p:txBody>
          <a:bodyPr/>
          <a:lstStyle/>
          <a:p>
            <a:r>
              <a:rPr lang="en-GB" b="1" dirty="0">
                <a:solidFill>
                  <a:schemeClr val="accent1"/>
                </a:solidFill>
              </a:rPr>
              <a:t>Particle properties and bulk flow</a:t>
            </a:r>
          </a:p>
        </p:txBody>
      </p:sp>
      <p:sp>
        <p:nvSpPr>
          <p:cNvPr id="3" name="Content Placeholder 2"/>
          <p:cNvSpPr>
            <a:spLocks noGrp="1"/>
          </p:cNvSpPr>
          <p:nvPr>
            <p:ph idx="1"/>
          </p:nvPr>
        </p:nvSpPr>
        <p:spPr>
          <a:xfrm>
            <a:off x="838200" y="1080656"/>
            <a:ext cx="10515600" cy="5583380"/>
          </a:xfrm>
        </p:spPr>
        <p:txBody>
          <a:bodyPr>
            <a:normAutofit/>
          </a:bodyPr>
          <a:lstStyle/>
          <a:p>
            <a:pPr algn="just">
              <a:lnSpc>
                <a:spcPct val="150000"/>
              </a:lnSpc>
            </a:pPr>
            <a:r>
              <a:rPr lang="en-GB" sz="2600" dirty="0">
                <a:latin typeface="Times New Roman" panose="02020603050405020304" pitchFamily="18" charset="0"/>
                <a:cs typeface="Times New Roman" panose="02020603050405020304" pitchFamily="18" charset="0"/>
              </a:rPr>
              <a:t>Cohesion occurs between like surfaces, such as component particles of bulk solid.</a:t>
            </a:r>
          </a:p>
          <a:p>
            <a:pPr algn="just">
              <a:lnSpc>
                <a:spcPct val="150000"/>
              </a:lnSpc>
            </a:pPr>
            <a:r>
              <a:rPr lang="en-GB" sz="2600" dirty="0">
                <a:latin typeface="Times New Roman" panose="02020603050405020304" pitchFamily="18" charset="0"/>
                <a:cs typeface="Times New Roman" panose="02020603050405020304" pitchFamily="18" charset="0"/>
              </a:rPr>
              <a:t>Adhesions occur between two unlike surfaces, for example between a particle and a hopper wall</a:t>
            </a:r>
          </a:p>
          <a:p>
            <a:pPr algn="just">
              <a:lnSpc>
                <a:spcPct val="150000"/>
              </a:lnSpc>
            </a:pPr>
            <a:r>
              <a:rPr lang="en-GB" sz="2600" dirty="0">
                <a:latin typeface="Times New Roman" panose="02020603050405020304" pitchFamily="18" charset="0"/>
                <a:cs typeface="Times New Roman" panose="02020603050405020304" pitchFamily="18" charset="0"/>
              </a:rPr>
              <a:t>Cohesion &amp; adhesion are Van der Waals forces that increase as particle size decrease due to an increase in the S.A of particles and then particles contact</a:t>
            </a:r>
          </a:p>
          <a:p>
            <a:pPr algn="just">
              <a:lnSpc>
                <a:spcPct val="150000"/>
              </a:lnSpc>
            </a:pPr>
            <a:r>
              <a:rPr lang="en-GB" sz="2600" dirty="0">
                <a:latin typeface="Times New Roman" panose="02020603050405020304" pitchFamily="18" charset="0"/>
                <a:cs typeface="Times New Roman" panose="02020603050405020304" pitchFamily="18" charset="0"/>
              </a:rPr>
              <a:t>Other forces contributing to interparticle cohesion? </a:t>
            </a:r>
          </a:p>
          <a:p>
            <a:pPr algn="just">
              <a:lnSpc>
                <a:spcPct val="150000"/>
              </a:lnSpc>
            </a:pPr>
            <a:r>
              <a:rPr lang="en-GB" sz="2600" dirty="0">
                <a:latin typeface="Times New Roman" panose="02020603050405020304" pitchFamily="18" charset="0"/>
                <a:cs typeface="Times New Roman" panose="02020603050405020304" pitchFamily="18" charset="0"/>
              </a:rPr>
              <a:t>Humidity has an effect on the cohesion and adhesion forces.</a:t>
            </a:r>
          </a:p>
          <a:p>
            <a:pPr marL="0" indent="0">
              <a:lnSpc>
                <a:spcPct val="150000"/>
              </a:lnSpc>
              <a:buNone/>
            </a:pPr>
            <a:endParaRPr lang="en-GB" sz="3200" dirty="0">
              <a:solidFill>
                <a:srgbClr val="C00000"/>
              </a:solidFill>
            </a:endParaRPr>
          </a:p>
        </p:txBody>
      </p:sp>
    </p:spTree>
    <p:extLst>
      <p:ext uri="{BB962C8B-B14F-4D97-AF65-F5344CB8AC3E}">
        <p14:creationId xmlns:p14="http://schemas.microsoft.com/office/powerpoint/2010/main" val="487503358"/>
      </p:ext>
    </p:extLst>
  </p:cSld>
  <p:clrMapOvr>
    <a:masterClrMapping/>
  </p:clrMapOvr>
  <mc:AlternateContent xmlns:mc="http://schemas.openxmlformats.org/markup-compatibility/2006" xmlns:p14="http://schemas.microsoft.com/office/powerpoint/2010/main">
    <mc:Choice Requires="p14">
      <p:transition spd="slow" p14:dur="2000" advTm="98518"/>
    </mc:Choice>
    <mc:Fallback xmlns="">
      <p:transition spd="slow" advTm="9851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10515600" cy="152400"/>
          </a:xfrm>
        </p:spPr>
        <p:txBody>
          <a:bodyPr>
            <a:normAutofit fontScale="90000"/>
          </a:bodyPr>
          <a:lstStyle/>
          <a:p>
            <a:endParaRPr lang="en-GB" dirty="0"/>
          </a:p>
        </p:txBody>
      </p:sp>
      <p:sp>
        <p:nvSpPr>
          <p:cNvPr id="3" name="Content Placeholder 2"/>
          <p:cNvSpPr>
            <a:spLocks noGrp="1"/>
          </p:cNvSpPr>
          <p:nvPr>
            <p:ph idx="1"/>
          </p:nvPr>
        </p:nvSpPr>
        <p:spPr>
          <a:xfrm>
            <a:off x="838200" y="602672"/>
            <a:ext cx="10515600" cy="5574291"/>
          </a:xfrm>
        </p:spPr>
        <p:txBody>
          <a:bodyPr>
            <a:normAutofit fontScale="85000" lnSpcReduction="20000"/>
          </a:bodyPr>
          <a:lstStyle/>
          <a:p>
            <a:pPr algn="just"/>
            <a:r>
              <a:rPr lang="en-GB" dirty="0">
                <a:solidFill>
                  <a:prstClr val="black"/>
                </a:solidFill>
                <a:latin typeface="Times New Roman" panose="02020603050405020304" pitchFamily="18" charset="0"/>
                <a:ea typeface="+mj-ea"/>
                <a:cs typeface="Times New Roman" panose="02020603050405020304" pitchFamily="18" charset="0"/>
              </a:rPr>
              <a:t>An equilibrium exists between forces responsible for promoting powder flow (driving forces??) and preventing powder flow (drag forces??)</a:t>
            </a:r>
          </a:p>
          <a:p>
            <a:pPr marL="0" indent="0" algn="just">
              <a:buNone/>
            </a:pPr>
            <a:endParaRPr lang="en-GB" dirty="0">
              <a:solidFill>
                <a:prstClr val="black"/>
              </a:solidFill>
              <a:latin typeface="Times New Roman" panose="02020603050405020304" pitchFamily="18" charset="0"/>
              <a:ea typeface="+mj-ea"/>
              <a:cs typeface="Times New Roman" panose="02020603050405020304" pitchFamily="18" charset="0"/>
            </a:endParaRPr>
          </a:p>
          <a:p>
            <a:pPr algn="just"/>
            <a:r>
              <a:rPr lang="en-GB" dirty="0">
                <a:solidFill>
                  <a:prstClr val="black"/>
                </a:solidFill>
                <a:latin typeface="Times New Roman" panose="02020603050405020304" pitchFamily="18" charset="0"/>
                <a:ea typeface="+mj-ea"/>
                <a:cs typeface="Times New Roman" panose="02020603050405020304" pitchFamily="18" charset="0"/>
              </a:rPr>
              <a:t>Some of these factors are modified or controlled by external factors related to particle properties</a:t>
            </a:r>
          </a:p>
          <a:p>
            <a:pPr algn="just"/>
            <a:endParaRPr lang="en-GB" dirty="0">
              <a:solidFill>
                <a:prstClr val="black"/>
              </a:solidFill>
              <a:latin typeface="Times New Roman" panose="02020603050405020304" pitchFamily="18" charset="0"/>
              <a:ea typeface="+mj-ea"/>
              <a:cs typeface="Times New Roman" panose="02020603050405020304" pitchFamily="18" charset="0"/>
            </a:endParaRPr>
          </a:p>
          <a:p>
            <a:pPr lvl="0"/>
            <a:r>
              <a:rPr lang="en-GB" dirty="0">
                <a:latin typeface="Times New Roman" panose="02020603050405020304" pitchFamily="18" charset="0"/>
                <a:cs typeface="Times New Roman" panose="02020603050405020304" pitchFamily="18" charset="0"/>
              </a:rPr>
              <a:t>Particle size </a:t>
            </a:r>
          </a:p>
          <a:p>
            <a:pPr lvl="0"/>
            <a:r>
              <a:rPr lang="en-GB" dirty="0">
                <a:latin typeface="Times New Roman" panose="02020603050405020304" pitchFamily="18" charset="0"/>
                <a:cs typeface="Times New Roman" panose="02020603050405020304" pitchFamily="18" charset="0"/>
                <a:sym typeface="Wingdings" panose="05000000000000000000" pitchFamily="2" charset="2"/>
              </a:rPr>
              <a:t>Particle shape</a:t>
            </a:r>
          </a:p>
          <a:p>
            <a:pPr lvl="0"/>
            <a:r>
              <a:rPr lang="en-GB" dirty="0">
                <a:latin typeface="Times New Roman" panose="02020603050405020304" pitchFamily="18" charset="0"/>
                <a:cs typeface="Times New Roman" panose="02020603050405020304" pitchFamily="18" charset="0"/>
                <a:sym typeface="Wingdings" panose="05000000000000000000" pitchFamily="2" charset="2"/>
              </a:rPr>
              <a:t>Particle density </a:t>
            </a:r>
          </a:p>
          <a:p>
            <a:pPr lvl="0"/>
            <a:r>
              <a:rPr lang="en-GB" dirty="0">
                <a:latin typeface="Times New Roman" panose="02020603050405020304" pitchFamily="18" charset="0"/>
                <a:cs typeface="Times New Roman" panose="02020603050405020304" pitchFamily="18" charset="0"/>
                <a:sym typeface="Wingdings" panose="05000000000000000000" pitchFamily="2" charset="2"/>
              </a:rPr>
              <a:t>Surface morphology</a:t>
            </a:r>
          </a:p>
          <a:p>
            <a:pPr lvl="0"/>
            <a:r>
              <a:rPr lang="en-GB" dirty="0">
                <a:latin typeface="Times New Roman" panose="02020603050405020304" pitchFamily="18" charset="0"/>
                <a:cs typeface="Times New Roman" panose="02020603050405020304" pitchFamily="18" charset="0"/>
                <a:sym typeface="Wingdings" panose="05000000000000000000" pitchFamily="2" charset="2"/>
              </a:rPr>
              <a:t>Moisture content </a:t>
            </a:r>
          </a:p>
          <a:p>
            <a:pPr lvl="0"/>
            <a:r>
              <a:rPr lang="en-GB" dirty="0">
                <a:latin typeface="Times New Roman" panose="02020603050405020304" pitchFamily="18" charset="0"/>
                <a:cs typeface="Times New Roman" panose="02020603050405020304" pitchFamily="18" charset="0"/>
                <a:sym typeface="Wingdings" panose="05000000000000000000" pitchFamily="2" charset="2"/>
              </a:rPr>
              <a:t>Friction </a:t>
            </a:r>
          </a:p>
          <a:p>
            <a:pPr lvl="0"/>
            <a:r>
              <a:rPr lang="en-GB" dirty="0">
                <a:latin typeface="Times New Roman" panose="02020603050405020304" pitchFamily="18" charset="0"/>
                <a:cs typeface="Times New Roman" panose="02020603050405020304" pitchFamily="18" charset="0"/>
                <a:sym typeface="Wingdings" panose="05000000000000000000" pitchFamily="2" charset="2"/>
              </a:rPr>
              <a:t>Consolidate and expanded powder</a:t>
            </a:r>
            <a:endParaRPr lang="en-GB" dirty="0">
              <a:latin typeface="Times New Roman" panose="02020603050405020304" pitchFamily="18" charset="0"/>
              <a:cs typeface="Times New Roman" panose="02020603050405020304" pitchFamily="18" charset="0"/>
            </a:endParaRPr>
          </a:p>
          <a:p>
            <a:pPr marL="0" indent="0">
              <a:buNone/>
            </a:pPr>
            <a:br>
              <a:rPr lang="en-GB" dirty="0">
                <a:solidFill>
                  <a:prstClr val="black"/>
                </a:solidFill>
                <a:ea typeface="+mj-ea"/>
                <a:cs typeface="+mj-cs"/>
              </a:rPr>
            </a:br>
            <a:r>
              <a:rPr lang="en-GB" sz="2500" dirty="0">
                <a:solidFill>
                  <a:prstClr val="black"/>
                </a:solidFill>
                <a:ea typeface="+mj-ea"/>
                <a:cs typeface="+mj-cs"/>
              </a:rPr>
              <a:t> </a:t>
            </a:r>
            <a:br>
              <a:rPr lang="en-GB" sz="2500" dirty="0">
                <a:solidFill>
                  <a:prstClr val="black"/>
                </a:solidFill>
                <a:ea typeface="+mj-ea"/>
                <a:cs typeface="+mj-cs"/>
              </a:rPr>
            </a:br>
            <a:endParaRPr lang="en-GB" dirty="0"/>
          </a:p>
        </p:txBody>
      </p:sp>
    </p:spTree>
    <p:extLst>
      <p:ext uri="{BB962C8B-B14F-4D97-AF65-F5344CB8AC3E}">
        <p14:creationId xmlns:p14="http://schemas.microsoft.com/office/powerpoint/2010/main" val="2149346309"/>
      </p:ext>
    </p:extLst>
  </p:cSld>
  <p:clrMapOvr>
    <a:masterClrMapping/>
  </p:clrMapOvr>
  <mc:AlternateContent xmlns:mc="http://schemas.openxmlformats.org/markup-compatibility/2006" xmlns:p14="http://schemas.microsoft.com/office/powerpoint/2010/main">
    <mc:Choice Requires="p14">
      <p:transition spd="slow" p14:dur="2000" advTm="264664"/>
    </mc:Choice>
    <mc:Fallback xmlns="">
      <p:transition spd="slow" advTm="26466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2511"/>
          </a:xfrm>
        </p:spPr>
        <p:txBody>
          <a:bodyPr/>
          <a:lstStyle/>
          <a:p>
            <a:r>
              <a:rPr lang="en-GB" b="1" dirty="0">
                <a:solidFill>
                  <a:schemeClr val="accent1"/>
                </a:solidFill>
              </a:rPr>
              <a:t>Improvement of powder flowability </a:t>
            </a:r>
          </a:p>
        </p:txBody>
      </p:sp>
      <p:sp>
        <p:nvSpPr>
          <p:cNvPr id="3" name="Content Placeholder 2"/>
          <p:cNvSpPr>
            <a:spLocks noGrp="1"/>
          </p:cNvSpPr>
          <p:nvPr>
            <p:ph idx="1"/>
          </p:nvPr>
        </p:nvSpPr>
        <p:spPr>
          <a:xfrm>
            <a:off x="838200" y="1352839"/>
            <a:ext cx="10515600" cy="5140036"/>
          </a:xfrm>
        </p:spPr>
        <p:txBody>
          <a:bodyPr>
            <a:normAutofit/>
          </a:bodyPr>
          <a:lstStyle/>
          <a:p>
            <a:pPr algn="just">
              <a:lnSpc>
                <a:spcPct val="150000"/>
              </a:lnSpc>
            </a:pPr>
            <a:r>
              <a:rPr lang="en-GB" sz="2400" dirty="0">
                <a:latin typeface="Times New Roman" panose="02020603050405020304" pitchFamily="18" charset="0"/>
                <a:cs typeface="Times New Roman" panose="02020603050405020304" pitchFamily="18" charset="0"/>
              </a:rPr>
              <a:t>Alteration of particle size and size distribution </a:t>
            </a:r>
          </a:p>
          <a:p>
            <a:pPr algn="just">
              <a:lnSpc>
                <a:spcPct val="150000"/>
              </a:lnSpc>
            </a:pPr>
            <a:r>
              <a:rPr lang="en-GB" sz="2400" dirty="0">
                <a:latin typeface="Times New Roman" panose="02020603050405020304" pitchFamily="18" charset="0"/>
                <a:cs typeface="Times New Roman" panose="02020603050405020304" pitchFamily="18" charset="0"/>
              </a:rPr>
              <a:t>Alteration of particle shape or texture (spray-drying)</a:t>
            </a:r>
          </a:p>
          <a:p>
            <a:pPr algn="just">
              <a:lnSpc>
                <a:spcPct val="150000"/>
              </a:lnSpc>
            </a:pPr>
            <a:r>
              <a:rPr lang="en-GB" sz="2400" dirty="0">
                <a:latin typeface="Times New Roman" panose="02020603050405020304" pitchFamily="18" charset="0"/>
                <a:cs typeface="Times New Roman" panose="02020603050405020304" pitchFamily="18" charset="0"/>
              </a:rPr>
              <a:t>Alteration of surface forces (</a:t>
            </a:r>
            <a:r>
              <a:rPr lang="en-US" sz="2400" b="0" i="0" dirty="0">
                <a:solidFill>
                  <a:srgbClr val="000000"/>
                </a:solidFill>
                <a:effectLst/>
                <a:latin typeface="Times New Roman" panose="02020603050405020304" pitchFamily="18" charset="0"/>
                <a:cs typeface="Times New Roman" panose="02020603050405020304" pitchFamily="18" charset="0"/>
              </a:rPr>
              <a:t>Reduction of electrostatic charges, frictional contact)</a:t>
            </a:r>
            <a:r>
              <a:rPr lang="en-US" sz="2400"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a:p>
            <a:pPr algn="just">
              <a:lnSpc>
                <a:spcPct val="150000"/>
              </a:lnSpc>
            </a:pPr>
            <a:r>
              <a:rPr lang="en-GB" sz="2400" dirty="0">
                <a:latin typeface="Times New Roman" panose="02020603050405020304" pitchFamily="18" charset="0"/>
                <a:cs typeface="Times New Roman" panose="02020603050405020304" pitchFamily="18" charset="0"/>
              </a:rPr>
              <a:t>Decrease moisture content (drying)</a:t>
            </a:r>
          </a:p>
          <a:p>
            <a:pPr algn="just">
              <a:lnSpc>
                <a:spcPct val="150000"/>
              </a:lnSpc>
            </a:pPr>
            <a:r>
              <a:rPr lang="en-GB" sz="2400" dirty="0">
                <a:latin typeface="Times New Roman" panose="02020603050405020304" pitchFamily="18" charset="0"/>
                <a:cs typeface="Times New Roman" panose="02020603050405020304" pitchFamily="18" charset="0"/>
              </a:rPr>
              <a:t>Formulation additives (flow activators)</a:t>
            </a:r>
          </a:p>
          <a:p>
            <a:pPr algn="just">
              <a:lnSpc>
                <a:spcPct val="150000"/>
              </a:lnSpc>
            </a:pPr>
            <a:r>
              <a:rPr lang="en-GB" sz="2400" dirty="0">
                <a:latin typeface="Times New Roman" panose="02020603050405020304" pitchFamily="18" charset="0"/>
                <a:cs typeface="Times New Roman" panose="02020603050405020304" pitchFamily="18" charset="0"/>
              </a:rPr>
              <a:t>Use of force feeder</a:t>
            </a:r>
          </a:p>
          <a:p>
            <a:pPr algn="just">
              <a:lnSpc>
                <a:spcPct val="150000"/>
              </a:lnSpc>
            </a:pPr>
            <a:r>
              <a:rPr lang="en-GB" sz="2400" dirty="0">
                <a:latin typeface="Times New Roman" panose="02020603050405020304" pitchFamily="18" charset="0"/>
                <a:cs typeface="Times New Roman" panose="02020603050405020304" pitchFamily="18" charset="0"/>
              </a:rPr>
              <a:t>Use of vibration-assisted hopper</a:t>
            </a:r>
          </a:p>
        </p:txBody>
      </p:sp>
    </p:spTree>
    <p:extLst>
      <p:ext uri="{BB962C8B-B14F-4D97-AF65-F5344CB8AC3E}">
        <p14:creationId xmlns:p14="http://schemas.microsoft.com/office/powerpoint/2010/main" val="2249751991"/>
      </p:ext>
    </p:extLst>
  </p:cSld>
  <p:clrMapOvr>
    <a:masterClrMapping/>
  </p:clrMapOvr>
  <mc:AlternateContent xmlns:mc="http://schemas.openxmlformats.org/markup-compatibility/2006" xmlns:p14="http://schemas.microsoft.com/office/powerpoint/2010/main">
    <mc:Choice Requires="p14">
      <p:transition spd="slow" p14:dur="2000" advTm="201756"/>
    </mc:Choice>
    <mc:Fallback xmlns="">
      <p:transition spd="slow" advTm="20175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7202"/>
          </a:xfrm>
        </p:spPr>
        <p:txBody>
          <a:bodyPr/>
          <a:lstStyle/>
          <a:p>
            <a:r>
              <a:rPr lang="en-GB" b="1" dirty="0">
                <a:solidFill>
                  <a:schemeClr val="accent1"/>
                </a:solidFill>
              </a:rPr>
              <a:t>Measurement of powder flow</a:t>
            </a:r>
          </a:p>
        </p:txBody>
      </p:sp>
      <p:sp>
        <p:nvSpPr>
          <p:cNvPr id="3" name="Content Placeholder 2"/>
          <p:cNvSpPr>
            <a:spLocks noGrp="1"/>
          </p:cNvSpPr>
          <p:nvPr>
            <p:ph idx="1"/>
          </p:nvPr>
        </p:nvSpPr>
        <p:spPr>
          <a:xfrm>
            <a:off x="838200" y="1302328"/>
            <a:ext cx="10515600" cy="4874635"/>
          </a:xfrm>
        </p:spPr>
        <p:txBody>
          <a:bodyPr>
            <a:normAutofit/>
          </a:bodyPr>
          <a:lstStyle/>
          <a:p>
            <a:r>
              <a:rPr lang="en-GB" sz="3200" dirty="0">
                <a:solidFill>
                  <a:srgbClr val="FF0000"/>
                </a:solidFill>
              </a:rPr>
              <a:t>Direct method</a:t>
            </a:r>
          </a:p>
          <a:p>
            <a:pPr marL="0" indent="0">
              <a:buNone/>
            </a:pPr>
            <a:r>
              <a:rPr lang="en-GB" dirty="0"/>
              <a:t>1- hopper flow rate</a:t>
            </a:r>
          </a:p>
          <a:p>
            <a:pPr marL="0" indent="0">
              <a:buNone/>
            </a:pPr>
            <a:r>
              <a:rPr lang="en-GB" dirty="0"/>
              <a:t>2- recording flowmeter</a:t>
            </a:r>
          </a:p>
          <a:p>
            <a:r>
              <a:rPr lang="en-GB" sz="3200" dirty="0">
                <a:solidFill>
                  <a:srgbClr val="FF0000"/>
                </a:solidFill>
              </a:rPr>
              <a:t>Indirect method  </a:t>
            </a:r>
          </a:p>
          <a:p>
            <a:pPr marL="0" indent="0">
              <a:buNone/>
            </a:pPr>
            <a:r>
              <a:rPr lang="en-GB" dirty="0"/>
              <a:t>1- cohesive/adhesive measurement</a:t>
            </a:r>
          </a:p>
          <a:p>
            <a:pPr marL="0" indent="0">
              <a:buNone/>
            </a:pPr>
            <a:r>
              <a:rPr lang="en-GB" dirty="0"/>
              <a:t>2- shear strength</a:t>
            </a:r>
          </a:p>
          <a:p>
            <a:pPr marL="0" indent="0">
              <a:buNone/>
            </a:pPr>
            <a:r>
              <a:rPr lang="en-GB" b="1" dirty="0"/>
              <a:t>3- The angle of repose</a:t>
            </a:r>
          </a:p>
          <a:p>
            <a:pPr marL="0" indent="0">
              <a:buNone/>
            </a:pPr>
            <a:r>
              <a:rPr lang="en-GB" b="1" dirty="0"/>
              <a:t>4- bulk density measurement</a:t>
            </a:r>
          </a:p>
          <a:p>
            <a:pPr marL="0" indent="0">
              <a:buNone/>
            </a:pPr>
            <a:r>
              <a:rPr lang="en-GB" dirty="0"/>
              <a:t>5. Tensile strength</a:t>
            </a:r>
          </a:p>
        </p:txBody>
      </p:sp>
    </p:spTree>
    <p:extLst>
      <p:ext uri="{BB962C8B-B14F-4D97-AF65-F5344CB8AC3E}">
        <p14:creationId xmlns:p14="http://schemas.microsoft.com/office/powerpoint/2010/main" val="363178587"/>
      </p:ext>
    </p:extLst>
  </p:cSld>
  <p:clrMapOvr>
    <a:masterClrMapping/>
  </p:clrMapOvr>
  <mc:AlternateContent xmlns:mc="http://schemas.openxmlformats.org/markup-compatibility/2006" xmlns:p14="http://schemas.microsoft.com/office/powerpoint/2010/main">
    <mc:Choice Requires="p14">
      <p:transition spd="slow" p14:dur="2000" advTm="68911"/>
    </mc:Choice>
    <mc:Fallback xmlns="">
      <p:transition spd="slow" advTm="6891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1534</TotalTime>
  <Words>1314</Words>
  <Application>Microsoft Office PowerPoint</Application>
  <PresentationFormat>Widescreen</PresentationFormat>
  <Paragraphs>121</Paragraphs>
  <Slides>21</Slides>
  <Notes>3</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Times-Roman</vt:lpstr>
      <vt:lpstr>Office Theme</vt:lpstr>
      <vt:lpstr>Lab.(3) Powder flow Assistant Lecturer: Aula Jawad  </vt:lpstr>
      <vt:lpstr>Content</vt:lpstr>
      <vt:lpstr>Introduction to powder and powder flow</vt:lpstr>
      <vt:lpstr>The reasons for producing free flowing powder</vt:lpstr>
      <vt:lpstr>PowerPoint Presentation</vt:lpstr>
      <vt:lpstr>Particle properties and bulk flow</vt:lpstr>
      <vt:lpstr>PowerPoint Presentation</vt:lpstr>
      <vt:lpstr>Improvement of powder flowability </vt:lpstr>
      <vt:lpstr>Measurement of powder flow</vt:lpstr>
      <vt:lpstr>PowerPoint Presentation</vt:lpstr>
      <vt:lpstr>PowerPoint Presentation</vt:lpstr>
      <vt:lpstr>PowerPoint Presentation</vt:lpstr>
      <vt:lpstr>Measurement methods of angle of repose</vt:lpstr>
      <vt:lpstr>Angle of repose is not reliable method for measuring powder flow, why? </vt:lpstr>
      <vt:lpstr>Determination based on bulk density </vt:lpstr>
      <vt:lpstr>PowerPoint Presentation</vt:lpstr>
      <vt:lpstr>PowerPoint Presentation</vt:lpstr>
      <vt:lpstr>Procedures for flow measurements</vt:lpstr>
      <vt:lpstr>PowerPoint Presentation</vt:lpstr>
      <vt:lpstr>PowerPoint Presentation</vt:lpstr>
      <vt:lpstr>Procedure (3) measurement of tapped density(Ptapped) </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Lab.(1) Powder flow assistant lecturer: Suhair Murtadha Msc industrial pharmaceutical science Brighton University /UK</dc:title>
  <dc:creator>DR.Ahmed Saker 2o1O</dc:creator>
  <cp:lastModifiedBy>Aula Jwad</cp:lastModifiedBy>
  <cp:revision>94</cp:revision>
  <dcterms:created xsi:type="dcterms:W3CDTF">2020-06-04T13:52:58Z</dcterms:created>
  <dcterms:modified xsi:type="dcterms:W3CDTF">2023-02-26T22:51:48Z</dcterms:modified>
</cp:coreProperties>
</file>